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3852" r:id="rId5"/>
    <p:sldId id="3849" r:id="rId6"/>
    <p:sldId id="3844" r:id="rId7"/>
    <p:sldId id="3855" r:id="rId8"/>
    <p:sldId id="3853" r:id="rId9"/>
    <p:sldId id="3858" r:id="rId10"/>
    <p:sldId id="3859" r:id="rId11"/>
    <p:sldId id="3861" r:id="rId12"/>
    <p:sldId id="3862" r:id="rId13"/>
    <p:sldId id="3863" r:id="rId14"/>
    <p:sldId id="3864" r:id="rId15"/>
    <p:sldId id="3865" r:id="rId16"/>
    <p:sldId id="3866" r:id="rId17"/>
    <p:sldId id="3867" r:id="rId18"/>
    <p:sldId id="3893" r:id="rId19"/>
    <p:sldId id="3868" r:id="rId20"/>
    <p:sldId id="3869" r:id="rId21"/>
    <p:sldId id="3871" r:id="rId22"/>
    <p:sldId id="3877" r:id="rId23"/>
    <p:sldId id="3878" r:id="rId24"/>
    <p:sldId id="3879" r:id="rId25"/>
    <p:sldId id="3880" r:id="rId26"/>
    <p:sldId id="3881" r:id="rId27"/>
    <p:sldId id="3882" r:id="rId28"/>
    <p:sldId id="3884" r:id="rId29"/>
    <p:sldId id="3885" r:id="rId30"/>
    <p:sldId id="3886" r:id="rId31"/>
    <p:sldId id="3887" r:id="rId32"/>
    <p:sldId id="3873" r:id="rId33"/>
    <p:sldId id="3872" r:id="rId34"/>
    <p:sldId id="3870" r:id="rId35"/>
    <p:sldId id="3874" r:id="rId36"/>
    <p:sldId id="3875" r:id="rId37"/>
    <p:sldId id="3876" r:id="rId38"/>
    <p:sldId id="3894" r:id="rId39"/>
    <p:sldId id="3895" r:id="rId40"/>
    <p:sldId id="3896" r:id="rId41"/>
    <p:sldId id="3888" r:id="rId42"/>
    <p:sldId id="3889" r:id="rId43"/>
    <p:sldId id="3890" r:id="rId44"/>
    <p:sldId id="3891" r:id="rId45"/>
    <p:sldId id="3897" r:id="rId46"/>
    <p:sldId id="3898" r:id="rId47"/>
    <p:sldId id="3899" r:id="rId48"/>
    <p:sldId id="3900" r:id="rId49"/>
    <p:sldId id="3901" r:id="rId50"/>
    <p:sldId id="261" r:id="rId51"/>
    <p:sldId id="3857" r:id="rId52"/>
    <p:sldId id="25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94" autoAdjust="0"/>
  </p:normalViewPr>
  <p:slideViewPr>
    <p:cSldViewPr snapToGrid="0">
      <p:cViewPr varScale="1">
        <p:scale>
          <a:sx n="72" d="100"/>
          <a:sy n="72" d="100"/>
        </p:scale>
        <p:origin x="66" y="810"/>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1/16/2025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7825-1DB6-89A4-A9FC-B1125F966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40AF9-1990-592E-2879-08C6283B0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63D03-CC99-9BDE-06F4-FBFF76B9F3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15AA91-DCB7-917E-9F05-F73BBBBDF234}"/>
              </a:ext>
            </a:extLst>
          </p:cNvPr>
          <p:cNvSpPr>
            <a:spLocks noGrp="1"/>
          </p:cNvSpPr>
          <p:nvPr>
            <p:ph type="sldNum" sz="quarter" idx="5"/>
          </p:nvPr>
        </p:nvSpPr>
        <p:spPr/>
        <p:txBody>
          <a:bodyPr/>
          <a:lstStyle/>
          <a:p>
            <a:fld id="{8B57D50D-BAA9-464B-B391-243138E078D8}" type="slidenum">
              <a:rPr lang="en-US" smtClean="0"/>
              <a:t>11</a:t>
            </a:fld>
            <a:endParaRPr lang="en-US" dirty="0"/>
          </a:p>
        </p:txBody>
      </p:sp>
    </p:spTree>
    <p:extLst>
      <p:ext uri="{BB962C8B-B14F-4D97-AF65-F5344CB8AC3E}">
        <p14:creationId xmlns:p14="http://schemas.microsoft.com/office/powerpoint/2010/main" val="4250035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EEEE6-4690-2BA6-C109-EACD85F86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F5E04-BD2E-2D63-A17D-6ABDDB46A9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39975-EC18-F0BC-348A-A351CEEF7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C5EAF-B68D-1DB5-D856-D718E28475FB}"/>
              </a:ext>
            </a:extLst>
          </p:cNvPr>
          <p:cNvSpPr>
            <a:spLocks noGrp="1"/>
          </p:cNvSpPr>
          <p:nvPr>
            <p:ph type="sldNum" sz="quarter" idx="5"/>
          </p:nvPr>
        </p:nvSpPr>
        <p:spPr/>
        <p:txBody>
          <a:bodyPr/>
          <a:lstStyle/>
          <a:p>
            <a:fld id="{8B57D50D-BAA9-464B-B391-243138E078D8}" type="slidenum">
              <a:rPr lang="en-US" smtClean="0"/>
              <a:t>12</a:t>
            </a:fld>
            <a:endParaRPr lang="en-US" dirty="0"/>
          </a:p>
        </p:txBody>
      </p:sp>
    </p:spTree>
    <p:extLst>
      <p:ext uri="{BB962C8B-B14F-4D97-AF65-F5344CB8AC3E}">
        <p14:creationId xmlns:p14="http://schemas.microsoft.com/office/powerpoint/2010/main" val="236722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2C0B8-DBF0-DAE6-F35D-F921E1AD8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862CF-B08C-0696-1E2F-66EA50B2B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30A70-5E06-3E15-CF8A-D3B39084D3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238C6D-9F73-F636-E09A-956D231C25F2}"/>
              </a:ext>
            </a:extLst>
          </p:cNvPr>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288441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35C3D-BBB5-59DA-A0A7-B4A134596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3ADD2-374D-6408-2A21-C06BCE77F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6E65E-1BE9-380B-AC91-53AB30D83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AE9CB4-80A3-5FE5-6583-34DFC924D575}"/>
              </a:ext>
            </a:extLst>
          </p:cNvPr>
          <p:cNvSpPr>
            <a:spLocks noGrp="1"/>
          </p:cNvSpPr>
          <p:nvPr>
            <p:ph type="sldNum" sz="quarter" idx="5"/>
          </p:nvPr>
        </p:nvSpPr>
        <p:spPr/>
        <p:txBody>
          <a:bodyPr/>
          <a:lstStyle/>
          <a:p>
            <a:fld id="{8B57D50D-BAA9-464B-B391-243138E078D8}" type="slidenum">
              <a:rPr lang="en-US" smtClean="0"/>
              <a:t>14</a:t>
            </a:fld>
            <a:endParaRPr lang="en-US" dirty="0"/>
          </a:p>
        </p:txBody>
      </p:sp>
    </p:spTree>
    <p:extLst>
      <p:ext uri="{BB962C8B-B14F-4D97-AF65-F5344CB8AC3E}">
        <p14:creationId xmlns:p14="http://schemas.microsoft.com/office/powerpoint/2010/main" val="37879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8C73-7019-5523-597B-6A218D7AC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C3573-6BB7-5DD1-4B17-A5EC154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ADA28-6638-A5A3-AAC7-96BE32E080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EC95-DB33-839C-5DEE-EA2E1C754231}"/>
              </a:ext>
            </a:extLst>
          </p:cNvPr>
          <p:cNvSpPr>
            <a:spLocks noGrp="1"/>
          </p:cNvSpPr>
          <p:nvPr>
            <p:ph type="sldNum" sz="quarter" idx="5"/>
          </p:nvPr>
        </p:nvSpPr>
        <p:spPr/>
        <p:txBody>
          <a:bodyPr/>
          <a:lstStyle/>
          <a:p>
            <a:fld id="{8B57D50D-BAA9-464B-B391-243138E078D8}" type="slidenum">
              <a:rPr lang="en-US" smtClean="0"/>
              <a:t>15</a:t>
            </a:fld>
            <a:endParaRPr lang="en-US" dirty="0"/>
          </a:p>
        </p:txBody>
      </p:sp>
    </p:spTree>
    <p:extLst>
      <p:ext uri="{BB962C8B-B14F-4D97-AF65-F5344CB8AC3E}">
        <p14:creationId xmlns:p14="http://schemas.microsoft.com/office/powerpoint/2010/main" val="353789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74AB-53B8-0158-740D-EB5AA657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6FE11-68E1-D806-B47F-91FD73008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12A4EC-4A99-8101-3A27-023FD50FFD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B0FAB7-5DB6-8E56-AD43-3BD41EE10E7F}"/>
              </a:ext>
            </a:extLst>
          </p:cNvPr>
          <p:cNvSpPr>
            <a:spLocks noGrp="1"/>
          </p:cNvSpPr>
          <p:nvPr>
            <p:ph type="sldNum" sz="quarter" idx="5"/>
          </p:nvPr>
        </p:nvSpPr>
        <p:spPr/>
        <p:txBody>
          <a:bodyPr/>
          <a:lstStyle/>
          <a:p>
            <a:fld id="{8B57D50D-BAA9-464B-B391-243138E078D8}" type="slidenum">
              <a:rPr lang="en-US" smtClean="0"/>
              <a:t>16</a:t>
            </a:fld>
            <a:endParaRPr lang="en-US" dirty="0"/>
          </a:p>
        </p:txBody>
      </p:sp>
    </p:spTree>
    <p:extLst>
      <p:ext uri="{BB962C8B-B14F-4D97-AF65-F5344CB8AC3E}">
        <p14:creationId xmlns:p14="http://schemas.microsoft.com/office/powerpoint/2010/main" val="326207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EB6ED-5EBB-8B96-E450-1A882A90D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8593E-49AB-5C59-B7D2-8D5DFBDA8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87F52-1225-7DD1-DEBA-12086ABFB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3C2205-6ED6-ADE9-D25E-5C76B5EFFD3A}"/>
              </a:ext>
            </a:extLst>
          </p:cNvPr>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339716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5E9DE-E1D3-C3F0-3BA1-DD3CE33C5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572D1-1F85-5491-08B6-987196E2B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58E9F-430D-6A1E-1AF6-D01E3E355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DAEE61-3FA2-F6F5-A40A-9F00902D9A38}"/>
              </a:ext>
            </a:extLst>
          </p:cNvPr>
          <p:cNvSpPr>
            <a:spLocks noGrp="1"/>
          </p:cNvSpPr>
          <p:nvPr>
            <p:ph type="sldNum" sz="quarter" idx="5"/>
          </p:nvPr>
        </p:nvSpPr>
        <p:spPr/>
        <p:txBody>
          <a:bodyPr/>
          <a:lstStyle/>
          <a:p>
            <a:fld id="{D40C6A29-4676-420C-BBE3-ACC2B80F64D4}" type="slidenum">
              <a:rPr lang="en-US" smtClean="0"/>
              <a:t>18</a:t>
            </a:fld>
            <a:endParaRPr lang="en-US" dirty="0"/>
          </a:p>
        </p:txBody>
      </p:sp>
    </p:spTree>
    <p:extLst>
      <p:ext uri="{BB962C8B-B14F-4D97-AF65-F5344CB8AC3E}">
        <p14:creationId xmlns:p14="http://schemas.microsoft.com/office/powerpoint/2010/main" val="162286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2C719-AC08-FEDD-3B96-061814165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6523A-E1FA-117A-3A28-D077998CCA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B9C44-52B9-4B61-F64B-F24931229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43AF02-AFCA-8928-A275-791DBCD7BFA1}"/>
              </a:ext>
            </a:extLst>
          </p:cNvPr>
          <p:cNvSpPr>
            <a:spLocks noGrp="1"/>
          </p:cNvSpPr>
          <p:nvPr>
            <p:ph type="sldNum" sz="quarter" idx="5"/>
          </p:nvPr>
        </p:nvSpPr>
        <p:spPr/>
        <p:txBody>
          <a:bodyPr/>
          <a:lstStyle/>
          <a:p>
            <a:fld id="{8B57D50D-BAA9-464B-B391-243138E078D8}" type="slidenum">
              <a:rPr lang="en-US" smtClean="0"/>
              <a:t>19</a:t>
            </a:fld>
            <a:endParaRPr lang="en-US" dirty="0"/>
          </a:p>
        </p:txBody>
      </p:sp>
    </p:spTree>
    <p:extLst>
      <p:ext uri="{BB962C8B-B14F-4D97-AF65-F5344CB8AC3E}">
        <p14:creationId xmlns:p14="http://schemas.microsoft.com/office/powerpoint/2010/main" val="221480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3FAA2-5CCA-690D-A921-580266E13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C745F-1A35-4B60-BB12-ADA728F03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213F9-D2C6-9A17-F6CD-A1C3917BD0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8A2DE-F5D5-8B93-D6FA-DD0290382083}"/>
              </a:ext>
            </a:extLst>
          </p:cNvPr>
          <p:cNvSpPr>
            <a:spLocks noGrp="1"/>
          </p:cNvSpPr>
          <p:nvPr>
            <p:ph type="sldNum" sz="quarter" idx="5"/>
          </p:nvPr>
        </p:nvSpPr>
        <p:spPr/>
        <p:txBody>
          <a:bodyPr/>
          <a:lstStyle/>
          <a:p>
            <a:fld id="{8B57D50D-BAA9-464B-B391-243138E078D8}" type="slidenum">
              <a:rPr lang="en-US" smtClean="0"/>
              <a:t>20</a:t>
            </a:fld>
            <a:endParaRPr lang="en-US" dirty="0"/>
          </a:p>
        </p:txBody>
      </p:sp>
    </p:spTree>
    <p:extLst>
      <p:ext uri="{BB962C8B-B14F-4D97-AF65-F5344CB8AC3E}">
        <p14:creationId xmlns:p14="http://schemas.microsoft.com/office/powerpoint/2010/main" val="299610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2326-3C52-6134-2D32-8A7292A81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0D4DC-8BC7-B7C9-E42E-05E4E4161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AA096-C341-DC97-C864-AF11945EF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026622-FDBB-19E3-A455-342D4E85140C}"/>
              </a:ext>
            </a:extLst>
          </p:cNvPr>
          <p:cNvSpPr>
            <a:spLocks noGrp="1"/>
          </p:cNvSpPr>
          <p:nvPr>
            <p:ph type="sldNum" sz="quarter" idx="5"/>
          </p:nvPr>
        </p:nvSpPr>
        <p:spPr/>
        <p:txBody>
          <a:bodyPr/>
          <a:lstStyle/>
          <a:p>
            <a:fld id="{8B57D50D-BAA9-464B-B391-243138E078D8}" type="slidenum">
              <a:rPr lang="en-US" smtClean="0"/>
              <a:t>21</a:t>
            </a:fld>
            <a:endParaRPr lang="en-US" dirty="0"/>
          </a:p>
        </p:txBody>
      </p:sp>
    </p:spTree>
    <p:extLst>
      <p:ext uri="{BB962C8B-B14F-4D97-AF65-F5344CB8AC3E}">
        <p14:creationId xmlns:p14="http://schemas.microsoft.com/office/powerpoint/2010/main" val="159234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1B48-6353-ACF8-A1BB-446D4C78A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9802A-CE5D-A001-258B-39D24EB5D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078E8-E305-08C2-578F-AF7ECCA84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24ACB-BE9F-20FE-5E10-A99179D88E95}"/>
              </a:ext>
            </a:extLst>
          </p:cNvPr>
          <p:cNvSpPr>
            <a:spLocks noGrp="1"/>
          </p:cNvSpPr>
          <p:nvPr>
            <p:ph type="sldNum" sz="quarter" idx="5"/>
          </p:nvPr>
        </p:nvSpPr>
        <p:spPr/>
        <p:txBody>
          <a:bodyPr/>
          <a:lstStyle/>
          <a:p>
            <a:fld id="{8B57D50D-BAA9-464B-B391-243138E078D8}" type="slidenum">
              <a:rPr lang="en-US" smtClean="0"/>
              <a:t>22</a:t>
            </a:fld>
            <a:endParaRPr lang="en-US" dirty="0"/>
          </a:p>
        </p:txBody>
      </p:sp>
    </p:spTree>
    <p:extLst>
      <p:ext uri="{BB962C8B-B14F-4D97-AF65-F5344CB8AC3E}">
        <p14:creationId xmlns:p14="http://schemas.microsoft.com/office/powerpoint/2010/main" val="298463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F2B1-9024-DBF5-2915-DE9B8D263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A90C3-308E-98E4-4978-318F6D421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63AC8-00BF-7FFA-8B5E-354E0D399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69A974-6D61-2DF6-1691-087728593344}"/>
              </a:ext>
            </a:extLst>
          </p:cNvPr>
          <p:cNvSpPr>
            <a:spLocks noGrp="1"/>
          </p:cNvSpPr>
          <p:nvPr>
            <p:ph type="sldNum" sz="quarter" idx="5"/>
          </p:nvPr>
        </p:nvSpPr>
        <p:spPr/>
        <p:txBody>
          <a:bodyPr/>
          <a:lstStyle/>
          <a:p>
            <a:fld id="{8B57D50D-BAA9-464B-B391-243138E078D8}" type="slidenum">
              <a:rPr lang="en-US" smtClean="0"/>
              <a:t>23</a:t>
            </a:fld>
            <a:endParaRPr lang="en-US" dirty="0"/>
          </a:p>
        </p:txBody>
      </p:sp>
    </p:spTree>
    <p:extLst>
      <p:ext uri="{BB962C8B-B14F-4D97-AF65-F5344CB8AC3E}">
        <p14:creationId xmlns:p14="http://schemas.microsoft.com/office/powerpoint/2010/main" val="2895577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A46D6-1FB9-FB77-C123-718927C90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83EC0-0791-6077-9EE8-68FB206F5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091E6-E30B-FAA4-3CD6-D0E9480D06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E99155-4A26-BE3A-3F7D-2E2B8D7E30D3}"/>
              </a:ext>
            </a:extLst>
          </p:cNvPr>
          <p:cNvSpPr>
            <a:spLocks noGrp="1"/>
          </p:cNvSpPr>
          <p:nvPr>
            <p:ph type="sldNum" sz="quarter" idx="5"/>
          </p:nvPr>
        </p:nvSpPr>
        <p:spPr/>
        <p:txBody>
          <a:bodyPr/>
          <a:lstStyle/>
          <a:p>
            <a:fld id="{8B57D50D-BAA9-464B-B391-243138E078D8}" type="slidenum">
              <a:rPr lang="en-US" smtClean="0"/>
              <a:t>24</a:t>
            </a:fld>
            <a:endParaRPr lang="en-US" dirty="0"/>
          </a:p>
        </p:txBody>
      </p:sp>
    </p:spTree>
    <p:extLst>
      <p:ext uri="{BB962C8B-B14F-4D97-AF65-F5344CB8AC3E}">
        <p14:creationId xmlns:p14="http://schemas.microsoft.com/office/powerpoint/2010/main" val="335159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BAD86-7023-0419-7BAE-A7F253188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67F46-85CA-E4E6-AD39-9672F00D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8506A-134B-21F2-9C0C-361BAFDA4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1CA86-C637-F6C5-B2B3-92E0CD97E93F}"/>
              </a:ext>
            </a:extLst>
          </p:cNvPr>
          <p:cNvSpPr>
            <a:spLocks noGrp="1"/>
          </p:cNvSpPr>
          <p:nvPr>
            <p:ph type="sldNum" sz="quarter" idx="5"/>
          </p:nvPr>
        </p:nvSpPr>
        <p:spPr/>
        <p:txBody>
          <a:bodyPr/>
          <a:lstStyle/>
          <a:p>
            <a:fld id="{8B57D50D-BAA9-464B-B391-243138E078D8}" type="slidenum">
              <a:rPr lang="en-US" smtClean="0"/>
              <a:t>25</a:t>
            </a:fld>
            <a:endParaRPr lang="en-US" dirty="0"/>
          </a:p>
        </p:txBody>
      </p:sp>
    </p:spTree>
    <p:extLst>
      <p:ext uri="{BB962C8B-B14F-4D97-AF65-F5344CB8AC3E}">
        <p14:creationId xmlns:p14="http://schemas.microsoft.com/office/powerpoint/2010/main" val="148926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DB2D-75CB-B0AB-5A2A-AD4218F97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B38FF-1C9B-FB04-CB71-1BC7F01B0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D95D1A-81E2-962D-4D5B-DAAA0194F8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F211E-9EFE-C9BA-1DAF-271854795C4A}"/>
              </a:ext>
            </a:extLst>
          </p:cNvPr>
          <p:cNvSpPr>
            <a:spLocks noGrp="1"/>
          </p:cNvSpPr>
          <p:nvPr>
            <p:ph type="sldNum" sz="quarter" idx="5"/>
          </p:nvPr>
        </p:nvSpPr>
        <p:spPr/>
        <p:txBody>
          <a:bodyPr/>
          <a:lstStyle/>
          <a:p>
            <a:fld id="{8B57D50D-BAA9-464B-B391-243138E078D8}" type="slidenum">
              <a:rPr lang="en-US" smtClean="0"/>
              <a:t>26</a:t>
            </a:fld>
            <a:endParaRPr lang="en-US" dirty="0"/>
          </a:p>
        </p:txBody>
      </p:sp>
    </p:spTree>
    <p:extLst>
      <p:ext uri="{BB962C8B-B14F-4D97-AF65-F5344CB8AC3E}">
        <p14:creationId xmlns:p14="http://schemas.microsoft.com/office/powerpoint/2010/main" val="783754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D1A1-5E26-534B-C8B1-CE1DED3F9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17441-52DF-6155-9A73-E4D607E01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D09DE-838B-C500-CD24-9AEC5FCB9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EEF83-CA29-6F9A-F9F2-A79A63AC6F10}"/>
              </a:ext>
            </a:extLst>
          </p:cNvPr>
          <p:cNvSpPr>
            <a:spLocks noGrp="1"/>
          </p:cNvSpPr>
          <p:nvPr>
            <p:ph type="sldNum" sz="quarter" idx="5"/>
          </p:nvPr>
        </p:nvSpPr>
        <p:spPr/>
        <p:txBody>
          <a:bodyPr/>
          <a:lstStyle/>
          <a:p>
            <a:fld id="{8B57D50D-BAA9-464B-B391-243138E078D8}" type="slidenum">
              <a:rPr lang="en-US" smtClean="0"/>
              <a:t>27</a:t>
            </a:fld>
            <a:endParaRPr lang="en-US" dirty="0"/>
          </a:p>
        </p:txBody>
      </p:sp>
    </p:spTree>
    <p:extLst>
      <p:ext uri="{BB962C8B-B14F-4D97-AF65-F5344CB8AC3E}">
        <p14:creationId xmlns:p14="http://schemas.microsoft.com/office/powerpoint/2010/main" val="3231150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AD28-928D-81FB-0393-0C70BFA97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95CC4-CBAC-6E0B-A39E-0D76A2BE3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323E3-DDF6-DC72-1440-1712889712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BE848-044D-8774-FB53-C99F5A6E538B}"/>
              </a:ext>
            </a:extLst>
          </p:cNvPr>
          <p:cNvSpPr>
            <a:spLocks noGrp="1"/>
          </p:cNvSpPr>
          <p:nvPr>
            <p:ph type="sldNum" sz="quarter" idx="5"/>
          </p:nvPr>
        </p:nvSpPr>
        <p:spPr/>
        <p:txBody>
          <a:bodyPr/>
          <a:lstStyle/>
          <a:p>
            <a:fld id="{8B57D50D-BAA9-464B-B391-243138E078D8}" type="slidenum">
              <a:rPr lang="en-US" smtClean="0"/>
              <a:t>28</a:t>
            </a:fld>
            <a:endParaRPr lang="en-US" dirty="0"/>
          </a:p>
        </p:txBody>
      </p:sp>
    </p:spTree>
    <p:extLst>
      <p:ext uri="{BB962C8B-B14F-4D97-AF65-F5344CB8AC3E}">
        <p14:creationId xmlns:p14="http://schemas.microsoft.com/office/powerpoint/2010/main" val="2477734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DEB40-1930-F7DA-D098-FF5D9D8DB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50D7B-140B-9A35-37CA-3C42B15C8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D77A0C-CA14-D101-9A21-630B0B7515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8DCA42-271C-6208-F0F5-A2AAC230FCE8}"/>
              </a:ext>
            </a:extLst>
          </p:cNvPr>
          <p:cNvSpPr>
            <a:spLocks noGrp="1"/>
          </p:cNvSpPr>
          <p:nvPr>
            <p:ph type="sldNum" sz="quarter" idx="5"/>
          </p:nvPr>
        </p:nvSpPr>
        <p:spPr/>
        <p:txBody>
          <a:bodyPr/>
          <a:lstStyle/>
          <a:p>
            <a:fld id="{8B57D50D-BAA9-464B-B391-243138E078D8}" type="slidenum">
              <a:rPr lang="en-US" smtClean="0"/>
              <a:t>29</a:t>
            </a:fld>
            <a:endParaRPr lang="en-US" dirty="0"/>
          </a:p>
        </p:txBody>
      </p:sp>
    </p:spTree>
    <p:extLst>
      <p:ext uri="{BB962C8B-B14F-4D97-AF65-F5344CB8AC3E}">
        <p14:creationId xmlns:p14="http://schemas.microsoft.com/office/powerpoint/2010/main" val="995972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B712-0139-8F90-4A13-556CAEE08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AFEC2-07FD-B62F-1230-97E7D800F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2FD50-8D88-1E7A-C7BD-D7C2A412B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6BEE9-E127-E17F-DEE0-492DDCBA2111}"/>
              </a:ext>
            </a:extLst>
          </p:cNvPr>
          <p:cNvSpPr>
            <a:spLocks noGrp="1"/>
          </p:cNvSpPr>
          <p:nvPr>
            <p:ph type="sldNum" sz="quarter" idx="5"/>
          </p:nvPr>
        </p:nvSpPr>
        <p:spPr/>
        <p:txBody>
          <a:bodyPr/>
          <a:lstStyle/>
          <a:p>
            <a:fld id="{8B57D50D-BAA9-464B-B391-243138E078D8}" type="slidenum">
              <a:rPr lang="en-US" smtClean="0"/>
              <a:t>30</a:t>
            </a:fld>
            <a:endParaRPr lang="en-US" dirty="0"/>
          </a:p>
        </p:txBody>
      </p:sp>
    </p:spTree>
    <p:extLst>
      <p:ext uri="{BB962C8B-B14F-4D97-AF65-F5344CB8AC3E}">
        <p14:creationId xmlns:p14="http://schemas.microsoft.com/office/powerpoint/2010/main" val="394429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94224-21D7-98DC-A499-687637057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1E929-76A7-7B11-0C59-78D8C8457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3B7E6-C9BB-0212-E474-94F6D728C7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43B543-BAC0-C30B-7DA2-A640A705A699}"/>
              </a:ext>
            </a:extLst>
          </p:cNvPr>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3600291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4725F-B608-8065-1B5D-647F38AD8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099E3-19C2-83C2-9E36-92123D620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C9A92-DFB5-6F75-E63F-3469BABC0A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F8764-1CB3-A9FE-D910-E450101F7D3F}"/>
              </a:ext>
            </a:extLst>
          </p:cNvPr>
          <p:cNvSpPr>
            <a:spLocks noGrp="1"/>
          </p:cNvSpPr>
          <p:nvPr>
            <p:ph type="sldNum" sz="quarter" idx="5"/>
          </p:nvPr>
        </p:nvSpPr>
        <p:spPr/>
        <p:txBody>
          <a:bodyPr/>
          <a:lstStyle/>
          <a:p>
            <a:fld id="{8B57D50D-BAA9-464B-B391-243138E078D8}" type="slidenum">
              <a:rPr lang="en-US" smtClean="0"/>
              <a:t>31</a:t>
            </a:fld>
            <a:endParaRPr lang="en-US" dirty="0"/>
          </a:p>
        </p:txBody>
      </p:sp>
    </p:spTree>
    <p:extLst>
      <p:ext uri="{BB962C8B-B14F-4D97-AF65-F5344CB8AC3E}">
        <p14:creationId xmlns:p14="http://schemas.microsoft.com/office/powerpoint/2010/main" val="10229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4B36-4622-432F-FEED-126EC813B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825B5-CA7A-715C-27EB-05F208590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94D1E-C36A-E6C0-8BFF-24D47D2BC8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CF13D-B92D-FEFF-6BDD-5CB524B2D4F8}"/>
              </a:ext>
            </a:extLst>
          </p:cNvPr>
          <p:cNvSpPr>
            <a:spLocks noGrp="1"/>
          </p:cNvSpPr>
          <p:nvPr>
            <p:ph type="sldNum" sz="quarter" idx="5"/>
          </p:nvPr>
        </p:nvSpPr>
        <p:spPr/>
        <p:txBody>
          <a:bodyPr/>
          <a:lstStyle/>
          <a:p>
            <a:fld id="{8B57D50D-BAA9-464B-B391-243138E078D8}" type="slidenum">
              <a:rPr lang="en-US" smtClean="0"/>
              <a:t>32</a:t>
            </a:fld>
            <a:endParaRPr lang="en-US" dirty="0"/>
          </a:p>
        </p:txBody>
      </p:sp>
    </p:spTree>
    <p:extLst>
      <p:ext uri="{BB962C8B-B14F-4D97-AF65-F5344CB8AC3E}">
        <p14:creationId xmlns:p14="http://schemas.microsoft.com/office/powerpoint/2010/main" val="1365728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25E8-FD7D-C55E-CDDE-B47A120B6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4BA90-D830-93A6-1DB0-5EA8DB54E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AAE20-0308-BDFB-42B2-1100BC3B9F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435A2-8ABC-F003-5D1B-D2A1A3D5818F}"/>
              </a:ext>
            </a:extLst>
          </p:cNvPr>
          <p:cNvSpPr>
            <a:spLocks noGrp="1"/>
          </p:cNvSpPr>
          <p:nvPr>
            <p:ph type="sldNum" sz="quarter" idx="5"/>
          </p:nvPr>
        </p:nvSpPr>
        <p:spPr/>
        <p:txBody>
          <a:bodyPr/>
          <a:lstStyle/>
          <a:p>
            <a:fld id="{8B57D50D-BAA9-464B-B391-243138E078D8}" type="slidenum">
              <a:rPr lang="en-US" smtClean="0"/>
              <a:t>33</a:t>
            </a:fld>
            <a:endParaRPr lang="en-US" dirty="0"/>
          </a:p>
        </p:txBody>
      </p:sp>
    </p:spTree>
    <p:extLst>
      <p:ext uri="{BB962C8B-B14F-4D97-AF65-F5344CB8AC3E}">
        <p14:creationId xmlns:p14="http://schemas.microsoft.com/office/powerpoint/2010/main" val="250405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C977-78E8-2051-1D77-FA537AF0D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0B1C-3260-A503-E318-E0FD93319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E5391-0237-6E50-93C0-E5FC942AE5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734831-17B0-EA10-0159-58A66F2AB026}"/>
              </a:ext>
            </a:extLst>
          </p:cNvPr>
          <p:cNvSpPr>
            <a:spLocks noGrp="1"/>
          </p:cNvSpPr>
          <p:nvPr>
            <p:ph type="sldNum" sz="quarter" idx="5"/>
          </p:nvPr>
        </p:nvSpPr>
        <p:spPr/>
        <p:txBody>
          <a:bodyPr/>
          <a:lstStyle/>
          <a:p>
            <a:fld id="{8B57D50D-BAA9-464B-B391-243138E078D8}" type="slidenum">
              <a:rPr lang="en-US" smtClean="0"/>
              <a:t>34</a:t>
            </a:fld>
            <a:endParaRPr lang="en-US" dirty="0"/>
          </a:p>
        </p:txBody>
      </p:sp>
    </p:spTree>
    <p:extLst>
      <p:ext uri="{BB962C8B-B14F-4D97-AF65-F5344CB8AC3E}">
        <p14:creationId xmlns:p14="http://schemas.microsoft.com/office/powerpoint/2010/main" val="66824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9D62-3DA7-BE0B-D537-71A2880FE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0556D-71DC-1FD9-49C9-FD4D7FC23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12762-C11A-0A87-158B-781E3905AA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FF5838-873E-9370-03A2-D6D52F78120D}"/>
              </a:ext>
            </a:extLst>
          </p:cNvPr>
          <p:cNvSpPr>
            <a:spLocks noGrp="1"/>
          </p:cNvSpPr>
          <p:nvPr>
            <p:ph type="sldNum" sz="quarter" idx="5"/>
          </p:nvPr>
        </p:nvSpPr>
        <p:spPr/>
        <p:txBody>
          <a:bodyPr/>
          <a:lstStyle/>
          <a:p>
            <a:fld id="{8B57D50D-BAA9-464B-B391-243138E078D8}" type="slidenum">
              <a:rPr lang="en-US" smtClean="0"/>
              <a:t>35</a:t>
            </a:fld>
            <a:endParaRPr lang="en-US" dirty="0"/>
          </a:p>
        </p:txBody>
      </p:sp>
    </p:spTree>
    <p:extLst>
      <p:ext uri="{BB962C8B-B14F-4D97-AF65-F5344CB8AC3E}">
        <p14:creationId xmlns:p14="http://schemas.microsoft.com/office/powerpoint/2010/main" val="1645897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B1BD6-EB43-ACF7-F458-06BD4A3B5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B17F9-2BFB-A818-A865-70A17D299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C9788-7ED1-47A0-23EC-264FB9FC45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5AD94-2918-BA86-9730-5FCE6DFB6798}"/>
              </a:ext>
            </a:extLst>
          </p:cNvPr>
          <p:cNvSpPr>
            <a:spLocks noGrp="1"/>
          </p:cNvSpPr>
          <p:nvPr>
            <p:ph type="sldNum" sz="quarter" idx="5"/>
          </p:nvPr>
        </p:nvSpPr>
        <p:spPr/>
        <p:txBody>
          <a:bodyPr/>
          <a:lstStyle/>
          <a:p>
            <a:fld id="{8B57D50D-BAA9-464B-B391-243138E078D8}" type="slidenum">
              <a:rPr lang="en-US" smtClean="0"/>
              <a:t>36</a:t>
            </a:fld>
            <a:endParaRPr lang="en-US" dirty="0"/>
          </a:p>
        </p:txBody>
      </p:sp>
    </p:spTree>
    <p:extLst>
      <p:ext uri="{BB962C8B-B14F-4D97-AF65-F5344CB8AC3E}">
        <p14:creationId xmlns:p14="http://schemas.microsoft.com/office/powerpoint/2010/main" val="3454019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10A5-22FC-EA7D-1B37-84E43DF8B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FA7F2-BAB7-2C6B-92A4-52F75D851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7B83D-9FB7-E59C-1302-F11A10044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65FA13-F575-D7A0-6485-65FEAE40CB98}"/>
              </a:ext>
            </a:extLst>
          </p:cNvPr>
          <p:cNvSpPr>
            <a:spLocks noGrp="1"/>
          </p:cNvSpPr>
          <p:nvPr>
            <p:ph type="sldNum" sz="quarter" idx="5"/>
          </p:nvPr>
        </p:nvSpPr>
        <p:spPr/>
        <p:txBody>
          <a:bodyPr/>
          <a:lstStyle/>
          <a:p>
            <a:fld id="{8B57D50D-BAA9-464B-B391-243138E078D8}" type="slidenum">
              <a:rPr lang="en-US" smtClean="0"/>
              <a:t>37</a:t>
            </a:fld>
            <a:endParaRPr lang="en-US" dirty="0"/>
          </a:p>
        </p:txBody>
      </p:sp>
    </p:spTree>
    <p:extLst>
      <p:ext uri="{BB962C8B-B14F-4D97-AF65-F5344CB8AC3E}">
        <p14:creationId xmlns:p14="http://schemas.microsoft.com/office/powerpoint/2010/main" val="1441416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1E70-818F-3673-E6E3-982C3CE6C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F139D-59E3-E9AB-948B-0C5DE4543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88554-C2CB-FA3A-E327-7EADC80A3D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7721A-FE6B-C7F8-E5A9-50AA430DF785}"/>
              </a:ext>
            </a:extLst>
          </p:cNvPr>
          <p:cNvSpPr>
            <a:spLocks noGrp="1"/>
          </p:cNvSpPr>
          <p:nvPr>
            <p:ph type="sldNum" sz="quarter" idx="5"/>
          </p:nvPr>
        </p:nvSpPr>
        <p:spPr/>
        <p:txBody>
          <a:bodyPr/>
          <a:lstStyle/>
          <a:p>
            <a:fld id="{8B57D50D-BAA9-464B-B391-243138E078D8}" type="slidenum">
              <a:rPr lang="en-US" smtClean="0"/>
              <a:t>38</a:t>
            </a:fld>
            <a:endParaRPr lang="en-US" dirty="0"/>
          </a:p>
        </p:txBody>
      </p:sp>
    </p:spTree>
    <p:extLst>
      <p:ext uri="{BB962C8B-B14F-4D97-AF65-F5344CB8AC3E}">
        <p14:creationId xmlns:p14="http://schemas.microsoft.com/office/powerpoint/2010/main" val="326531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CDED-2736-DB31-9A41-FE95B010D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93827-EC32-219B-31DC-E403CE589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748B2-FE5C-B8DF-F83C-137F9A2CA6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32DDA-D257-BE5A-7D89-C6569791FEF8}"/>
              </a:ext>
            </a:extLst>
          </p:cNvPr>
          <p:cNvSpPr>
            <a:spLocks noGrp="1"/>
          </p:cNvSpPr>
          <p:nvPr>
            <p:ph type="sldNum" sz="quarter" idx="5"/>
          </p:nvPr>
        </p:nvSpPr>
        <p:spPr/>
        <p:txBody>
          <a:bodyPr/>
          <a:lstStyle/>
          <a:p>
            <a:fld id="{8B57D50D-BAA9-464B-B391-243138E078D8}" type="slidenum">
              <a:rPr lang="en-US" smtClean="0"/>
              <a:t>39</a:t>
            </a:fld>
            <a:endParaRPr lang="en-US" dirty="0"/>
          </a:p>
        </p:txBody>
      </p:sp>
    </p:spTree>
    <p:extLst>
      <p:ext uri="{BB962C8B-B14F-4D97-AF65-F5344CB8AC3E}">
        <p14:creationId xmlns:p14="http://schemas.microsoft.com/office/powerpoint/2010/main" val="4134547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F621-3E0B-9389-0413-A00D6E3C8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0FC15-C919-7F4D-427D-976440DC3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DBFC4-EB28-0DAD-DCB2-4AB482172F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49E3DA-4708-9296-96C1-03AEB89AF42B}"/>
              </a:ext>
            </a:extLst>
          </p:cNvPr>
          <p:cNvSpPr>
            <a:spLocks noGrp="1"/>
          </p:cNvSpPr>
          <p:nvPr>
            <p:ph type="sldNum" sz="quarter" idx="5"/>
          </p:nvPr>
        </p:nvSpPr>
        <p:spPr/>
        <p:txBody>
          <a:bodyPr/>
          <a:lstStyle/>
          <a:p>
            <a:fld id="{8B57D50D-BAA9-464B-B391-243138E078D8}" type="slidenum">
              <a:rPr lang="en-US" smtClean="0"/>
              <a:t>40</a:t>
            </a:fld>
            <a:endParaRPr lang="en-US" dirty="0"/>
          </a:p>
        </p:txBody>
      </p:sp>
    </p:spTree>
    <p:extLst>
      <p:ext uri="{BB962C8B-B14F-4D97-AF65-F5344CB8AC3E}">
        <p14:creationId xmlns:p14="http://schemas.microsoft.com/office/powerpoint/2010/main" val="210531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1A927-5ABE-370D-0238-D9D6F94E2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A4F3A-D6F0-26C9-167A-0CA277E3E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3E1A3-4999-3646-1191-2D81D4E3E6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E3E19-A214-2DDE-9DF5-A0DCE16FC878}"/>
              </a:ext>
            </a:extLst>
          </p:cNvPr>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2754189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E4276-AB19-8E3A-39AC-EE448CCEC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80B0F-D083-D205-C199-BDF1C9AE6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61A97-9416-8BE2-BD9D-4FE223EA2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9064D2-8D70-6D29-C43C-0B63837FC299}"/>
              </a:ext>
            </a:extLst>
          </p:cNvPr>
          <p:cNvSpPr>
            <a:spLocks noGrp="1"/>
          </p:cNvSpPr>
          <p:nvPr>
            <p:ph type="sldNum" sz="quarter" idx="5"/>
          </p:nvPr>
        </p:nvSpPr>
        <p:spPr/>
        <p:txBody>
          <a:bodyPr/>
          <a:lstStyle/>
          <a:p>
            <a:fld id="{8B57D50D-BAA9-464B-B391-243138E078D8}" type="slidenum">
              <a:rPr lang="en-US" smtClean="0"/>
              <a:t>41</a:t>
            </a:fld>
            <a:endParaRPr lang="en-US" dirty="0"/>
          </a:p>
        </p:txBody>
      </p:sp>
    </p:spTree>
    <p:extLst>
      <p:ext uri="{BB962C8B-B14F-4D97-AF65-F5344CB8AC3E}">
        <p14:creationId xmlns:p14="http://schemas.microsoft.com/office/powerpoint/2010/main" val="3836192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3161C-5DAA-714C-6083-0FF2B0549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E5BBE-CE57-9A5C-30BC-F45A24738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79377-66DF-E681-0907-6FD127B860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5AE5A-E852-AD89-A8D3-D30B89B16BC1}"/>
              </a:ext>
            </a:extLst>
          </p:cNvPr>
          <p:cNvSpPr>
            <a:spLocks noGrp="1"/>
          </p:cNvSpPr>
          <p:nvPr>
            <p:ph type="sldNum" sz="quarter" idx="5"/>
          </p:nvPr>
        </p:nvSpPr>
        <p:spPr/>
        <p:txBody>
          <a:bodyPr/>
          <a:lstStyle/>
          <a:p>
            <a:fld id="{8B57D50D-BAA9-464B-B391-243138E078D8}" type="slidenum">
              <a:rPr lang="en-US" smtClean="0"/>
              <a:t>42</a:t>
            </a:fld>
            <a:endParaRPr lang="en-US" dirty="0"/>
          </a:p>
        </p:txBody>
      </p:sp>
    </p:spTree>
    <p:extLst>
      <p:ext uri="{BB962C8B-B14F-4D97-AF65-F5344CB8AC3E}">
        <p14:creationId xmlns:p14="http://schemas.microsoft.com/office/powerpoint/2010/main" val="2414761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77FE-0204-0713-8C41-B27BB6BF0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3E57D-8AFC-4591-D76D-588ABE38A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794-A59C-BFB8-7CD3-996A9B54BB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1602F-1E78-D024-7C31-5454A8D3E4E5}"/>
              </a:ext>
            </a:extLst>
          </p:cNvPr>
          <p:cNvSpPr>
            <a:spLocks noGrp="1"/>
          </p:cNvSpPr>
          <p:nvPr>
            <p:ph type="sldNum" sz="quarter" idx="5"/>
          </p:nvPr>
        </p:nvSpPr>
        <p:spPr/>
        <p:txBody>
          <a:bodyPr/>
          <a:lstStyle/>
          <a:p>
            <a:fld id="{8B57D50D-BAA9-464B-B391-243138E078D8}" type="slidenum">
              <a:rPr lang="en-US" smtClean="0"/>
              <a:t>43</a:t>
            </a:fld>
            <a:endParaRPr lang="en-US" dirty="0"/>
          </a:p>
        </p:txBody>
      </p:sp>
    </p:spTree>
    <p:extLst>
      <p:ext uri="{BB962C8B-B14F-4D97-AF65-F5344CB8AC3E}">
        <p14:creationId xmlns:p14="http://schemas.microsoft.com/office/powerpoint/2010/main" val="1919075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06ED7-0FCB-28ED-B0A7-626D4E411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69656-7AE8-634F-4858-3DD612ECEF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7EB430-E071-88A1-4546-EC4B71D7EB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1E609A-2C54-FFC6-7FF9-550E5F1984FF}"/>
              </a:ext>
            </a:extLst>
          </p:cNvPr>
          <p:cNvSpPr>
            <a:spLocks noGrp="1"/>
          </p:cNvSpPr>
          <p:nvPr>
            <p:ph type="sldNum" sz="quarter" idx="5"/>
          </p:nvPr>
        </p:nvSpPr>
        <p:spPr/>
        <p:txBody>
          <a:bodyPr/>
          <a:lstStyle/>
          <a:p>
            <a:fld id="{8B57D50D-BAA9-464B-B391-243138E078D8}" type="slidenum">
              <a:rPr lang="en-US" smtClean="0"/>
              <a:t>44</a:t>
            </a:fld>
            <a:endParaRPr lang="en-US" dirty="0"/>
          </a:p>
        </p:txBody>
      </p:sp>
    </p:spTree>
    <p:extLst>
      <p:ext uri="{BB962C8B-B14F-4D97-AF65-F5344CB8AC3E}">
        <p14:creationId xmlns:p14="http://schemas.microsoft.com/office/powerpoint/2010/main" val="2311948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2306-5B84-6052-2281-2F165C2A2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FFCEE-9A30-F45F-EBD3-5550E9CEFC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635C8-43D2-0665-1823-8C49FF5290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AB886A-7227-BA2B-4937-DB94D4BD98AE}"/>
              </a:ext>
            </a:extLst>
          </p:cNvPr>
          <p:cNvSpPr>
            <a:spLocks noGrp="1"/>
          </p:cNvSpPr>
          <p:nvPr>
            <p:ph type="sldNum" sz="quarter" idx="5"/>
          </p:nvPr>
        </p:nvSpPr>
        <p:spPr/>
        <p:txBody>
          <a:bodyPr/>
          <a:lstStyle/>
          <a:p>
            <a:fld id="{8B57D50D-BAA9-464B-B391-243138E078D8}" type="slidenum">
              <a:rPr lang="en-US" smtClean="0"/>
              <a:t>45</a:t>
            </a:fld>
            <a:endParaRPr lang="en-US" dirty="0"/>
          </a:p>
        </p:txBody>
      </p:sp>
    </p:spTree>
    <p:extLst>
      <p:ext uri="{BB962C8B-B14F-4D97-AF65-F5344CB8AC3E}">
        <p14:creationId xmlns:p14="http://schemas.microsoft.com/office/powerpoint/2010/main" val="306251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0F24-C84A-3153-9B4E-7262AEEED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A3367-3F0A-FC4F-D138-30D6B082E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504AD-823B-4D9D-21FE-63BA3F0C2A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1A568-BA27-5D15-BA06-622B86B3F3D4}"/>
              </a:ext>
            </a:extLst>
          </p:cNvPr>
          <p:cNvSpPr>
            <a:spLocks noGrp="1"/>
          </p:cNvSpPr>
          <p:nvPr>
            <p:ph type="sldNum" sz="quarter" idx="5"/>
          </p:nvPr>
        </p:nvSpPr>
        <p:spPr/>
        <p:txBody>
          <a:bodyPr/>
          <a:lstStyle/>
          <a:p>
            <a:fld id="{8B57D50D-BAA9-464B-B391-243138E078D8}" type="slidenum">
              <a:rPr lang="en-US" smtClean="0"/>
              <a:t>46</a:t>
            </a:fld>
            <a:endParaRPr lang="en-US" dirty="0"/>
          </a:p>
        </p:txBody>
      </p:sp>
    </p:spTree>
    <p:extLst>
      <p:ext uri="{BB962C8B-B14F-4D97-AF65-F5344CB8AC3E}">
        <p14:creationId xmlns:p14="http://schemas.microsoft.com/office/powerpoint/2010/main" val="2023255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47</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26C9-51B0-4388-7649-E274CAD1C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90D34-A874-B67A-FD5C-532E2B63E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07470-5B27-B9C3-AB32-2E05FA6083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DE57FD-426B-7B62-4835-49EF24C27004}"/>
              </a:ext>
            </a:extLst>
          </p:cNvPr>
          <p:cNvSpPr>
            <a:spLocks noGrp="1"/>
          </p:cNvSpPr>
          <p:nvPr>
            <p:ph type="sldNum" sz="quarter" idx="5"/>
          </p:nvPr>
        </p:nvSpPr>
        <p:spPr/>
        <p:txBody>
          <a:bodyPr/>
          <a:lstStyle/>
          <a:p>
            <a:fld id="{8B57D50D-BAA9-464B-B391-243138E078D8}" type="slidenum">
              <a:rPr lang="en-US" smtClean="0"/>
              <a:t>48</a:t>
            </a:fld>
            <a:endParaRPr lang="en-US" dirty="0"/>
          </a:p>
        </p:txBody>
      </p:sp>
    </p:spTree>
    <p:extLst>
      <p:ext uri="{BB962C8B-B14F-4D97-AF65-F5344CB8AC3E}">
        <p14:creationId xmlns:p14="http://schemas.microsoft.com/office/powerpoint/2010/main" val="3289703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49</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661C-0E99-6B3E-D0FD-764AB6C33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41ED7-2D86-F867-73C7-275865EB1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E02BF-BE90-CD7E-ACA4-DF21B50022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E044B-ABAE-D858-E281-14D1117E2884}"/>
              </a:ext>
            </a:extLst>
          </p:cNvPr>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32691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C61A-5638-F2F0-9995-467389077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D58D2-CB93-E43B-FAD3-CC583B923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90711-7B08-49F8-EA03-2DC352A767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67830C-2322-6B5D-EFC6-7CDD8671FCB9}"/>
              </a:ext>
            </a:extLst>
          </p:cNvPr>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250608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759F-5EF9-1C05-9C49-FA5921E41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1D041-9A17-B44E-0DB4-0D5519D1F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07D70-B94D-8E0B-9013-4D4BAD6537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B622F-D330-9240-1E15-4D9875A0A8B2}"/>
              </a:ext>
            </a:extLst>
          </p:cNvPr>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62192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713AB-95BA-9B32-029C-B3AF3BCF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FC7EB-8E02-6E9B-4E7F-3B16F9B14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E0B85-FE69-AF3F-9937-419B56F23D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9A5759-278B-50CF-23B6-A6E78CE3CB30}"/>
              </a:ext>
            </a:extLst>
          </p:cNvPr>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326125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9234-B2BA-092B-F2CA-BE62D9A3A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3ABEB-8831-F25C-37E0-DF8D5CF0E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46156-56BE-2826-0AE0-D1885EFF05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45FF98-8937-1F2B-F4C9-6C2C3DABE15E}"/>
              </a:ext>
            </a:extLst>
          </p:cNvPr>
          <p:cNvSpPr>
            <a:spLocks noGrp="1"/>
          </p:cNvSpPr>
          <p:nvPr>
            <p:ph type="sldNum" sz="quarter" idx="5"/>
          </p:nvPr>
        </p:nvSpPr>
        <p:spPr/>
        <p:txBody>
          <a:bodyPr/>
          <a:lstStyle/>
          <a:p>
            <a:fld id="{8B57D50D-BAA9-464B-B391-243138E078D8}" type="slidenum">
              <a:rPr lang="en-US" smtClean="0"/>
              <a:t>10</a:t>
            </a:fld>
            <a:endParaRPr lang="en-US" dirty="0"/>
          </a:p>
        </p:txBody>
      </p:sp>
    </p:spTree>
    <p:extLst>
      <p:ext uri="{BB962C8B-B14F-4D97-AF65-F5344CB8AC3E}">
        <p14:creationId xmlns:p14="http://schemas.microsoft.com/office/powerpoint/2010/main" val="17249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105308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1/16/2025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1/16/2025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github.com/StephenGu22/IBM-DS-capstone/blob/main/2-SpaceX-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github.com/StephenGu22/IBM-DS-capstone/blob/main/3-SpaceX-Data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StephenGu22/IBM-DS-capstone/blob/main/4-SpaceX-EDA-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github.com/StephenGu22/IBM-DS-capstone/blob/main/5-SpaceX-EDA-DataVisualiz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github.com/StephenGu22/IBM-DS-capstone/blob/main/6-SpaceX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github.com/StephenGu22/IBM-DS-capstone/blob/main/7-SpaceX_dash_app.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github.com/StephenGu22/IBM-DS-capstone/blob/main/8-SpaceX-Machine-Learning-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ephenGu22/IBM-DS-capstone/blob/main/1-SpaceX-data-collection-api.ipynb"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Zihao Gu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2025.01.09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889820" y="676828"/>
            <a:ext cx="2104103" cy="629183"/>
          </a:xfrm>
          <a:prstGeom prst="rect">
            <a:avLst/>
          </a:prstGeom>
        </p:spPr>
      </p:pic>
      <p:pic>
        <p:nvPicPr>
          <p:cNvPr id="3" name="Picture 2">
            <a:extLst>
              <a:ext uri="{FF2B5EF4-FFF2-40B4-BE49-F238E27FC236}">
                <a16:creationId xmlns:a16="http://schemas.microsoft.com/office/drawing/2014/main" id="{05AE100D-B1EB-769D-B086-F6F18FD2ED90}"/>
              </a:ext>
            </a:extLst>
          </p:cNvPr>
          <p:cNvPicPr>
            <a:picLocks noChangeAspect="1"/>
          </p:cNvPicPr>
          <p:nvPr/>
        </p:nvPicPr>
        <p:blipFill>
          <a:blip r:embed="rId3"/>
          <a:stretch>
            <a:fillRect/>
          </a:stretch>
        </p:blipFill>
        <p:spPr>
          <a:xfrm>
            <a:off x="-1" y="-1"/>
            <a:ext cx="12192001" cy="6858001"/>
          </a:xfrm>
          <a:prstGeom prst="rect">
            <a:avLst/>
          </a:prstGeom>
        </p:spPr>
      </p:pic>
    </p:spTree>
    <p:extLst>
      <p:ext uri="{BB962C8B-B14F-4D97-AF65-F5344CB8AC3E}">
        <p14:creationId xmlns:p14="http://schemas.microsoft.com/office/powerpoint/2010/main" val="2086099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28846-618F-431D-A2C8-830D359E0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ECA8D-1F6F-ABEF-6396-4A50A4D8822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2.Data </a:t>
            </a:r>
            <a:r>
              <a:rPr lang="en-US" dirty="0" err="1">
                <a:solidFill>
                  <a:schemeClr val="accent2"/>
                </a:solidFill>
                <a:latin typeface="Abadi"/>
              </a:rPr>
              <a:t>Webscraping</a:t>
            </a:r>
            <a:endParaRPr lang="en-US" dirty="0">
              <a:solidFill>
                <a:schemeClr val="accent2"/>
              </a:solidFill>
            </a:endParaRPr>
          </a:p>
        </p:txBody>
      </p:sp>
      <p:sp>
        <p:nvSpPr>
          <p:cNvPr id="4" name="Arrow: Pentagon 3">
            <a:extLst>
              <a:ext uri="{FF2B5EF4-FFF2-40B4-BE49-F238E27FC236}">
                <a16:creationId xmlns:a16="http://schemas.microsoft.com/office/drawing/2014/main" id="{85EF9EE4-7BC1-960D-19E7-444D7357DFC0}"/>
              </a:ext>
            </a:extLst>
          </p:cNvPr>
          <p:cNvSpPr/>
          <p:nvPr/>
        </p:nvSpPr>
        <p:spPr>
          <a:xfrm>
            <a:off x="439456" y="1310737"/>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BBEFA6C6-9653-D9A0-3DA2-13C9EA437D0A}"/>
              </a:ext>
            </a:extLst>
          </p:cNvPr>
          <p:cNvSpPr/>
          <p:nvPr/>
        </p:nvSpPr>
        <p:spPr>
          <a:xfrm>
            <a:off x="3034251" y="1310738"/>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8C217E95-5EF9-049F-25B5-3AA665403057}"/>
              </a:ext>
            </a:extLst>
          </p:cNvPr>
          <p:cNvSpPr/>
          <p:nvPr/>
        </p:nvSpPr>
        <p:spPr>
          <a:xfrm>
            <a:off x="5629046" y="1310737"/>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7BBE86A3-F0D0-6277-9752-959C1BC9EC29}"/>
              </a:ext>
            </a:extLst>
          </p:cNvPr>
          <p:cNvSpPr/>
          <p:nvPr/>
        </p:nvSpPr>
        <p:spPr>
          <a:xfrm>
            <a:off x="8223841" y="1310737"/>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14ECDA4A-E241-286F-F452-ABA5BB49EC1F}"/>
              </a:ext>
            </a:extLst>
          </p:cNvPr>
          <p:cNvSpPr txBox="1"/>
          <p:nvPr/>
        </p:nvSpPr>
        <p:spPr>
          <a:xfrm>
            <a:off x="476879" y="2028615"/>
            <a:ext cx="1574873" cy="2800767"/>
          </a:xfrm>
          <a:prstGeom prst="rect">
            <a:avLst/>
          </a:prstGeom>
          <a:noFill/>
        </p:spPr>
        <p:txBody>
          <a:bodyPr wrap="square" rtlCol="0">
            <a:spAutoFit/>
          </a:bodyPr>
          <a:lstStyle/>
          <a:p>
            <a:r>
              <a:rPr lang="en-US" altLang="zh-CN" sz="1600" dirty="0"/>
              <a:t>Requesting Falcon 9 launch data from Wikipedia</a:t>
            </a:r>
          </a:p>
          <a:p>
            <a:endParaRPr lang="en-US" altLang="zh-CN" sz="1600" dirty="0"/>
          </a:p>
          <a:p>
            <a:r>
              <a:rPr lang="en-US" altLang="zh-CN" sz="1600" dirty="0"/>
              <a:t>Creating a </a:t>
            </a:r>
            <a:r>
              <a:rPr lang="en-US" altLang="zh-CN" sz="1600" dirty="0" err="1"/>
              <a:t>BeautifulSoup</a:t>
            </a:r>
            <a:r>
              <a:rPr lang="en-US" altLang="zh-CN" sz="1600" dirty="0"/>
              <a:t> object from the HTML response</a:t>
            </a:r>
          </a:p>
        </p:txBody>
      </p:sp>
      <p:sp>
        <p:nvSpPr>
          <p:cNvPr id="17" name="TextBox 16">
            <a:extLst>
              <a:ext uri="{FF2B5EF4-FFF2-40B4-BE49-F238E27FC236}">
                <a16:creationId xmlns:a16="http://schemas.microsoft.com/office/drawing/2014/main" id="{9828C7A8-4557-79B5-345F-DF222E11B6EF}"/>
              </a:ext>
            </a:extLst>
          </p:cNvPr>
          <p:cNvSpPr txBox="1"/>
          <p:nvPr/>
        </p:nvSpPr>
        <p:spPr>
          <a:xfrm>
            <a:off x="3146085" y="2149067"/>
            <a:ext cx="1442506" cy="2831544"/>
          </a:xfrm>
          <a:prstGeom prst="rect">
            <a:avLst/>
          </a:prstGeom>
          <a:noFill/>
        </p:spPr>
        <p:txBody>
          <a:bodyPr wrap="square" rtlCol="0">
            <a:spAutoFit/>
          </a:bodyPr>
          <a:lstStyle/>
          <a:p>
            <a:r>
              <a:rPr lang="en-US" altLang="zh-CN" sz="1600" dirty="0"/>
              <a:t>Extracting all column names from the HTML table header</a:t>
            </a:r>
          </a:p>
          <a:p>
            <a:endParaRPr lang="en-US" altLang="zh-CN" sz="1600" dirty="0"/>
          </a:p>
          <a:p>
            <a:r>
              <a:rPr lang="en-US" altLang="zh-CN" sz="1600" dirty="0"/>
              <a:t>Collecting the data by parsing HTML tables</a:t>
            </a:r>
          </a:p>
          <a:p>
            <a:endParaRPr lang="en-US" dirty="0"/>
          </a:p>
        </p:txBody>
      </p:sp>
      <p:sp>
        <p:nvSpPr>
          <p:cNvPr id="18" name="TextBox 17">
            <a:extLst>
              <a:ext uri="{FF2B5EF4-FFF2-40B4-BE49-F238E27FC236}">
                <a16:creationId xmlns:a16="http://schemas.microsoft.com/office/drawing/2014/main" id="{9E0BC1C2-C536-45C7-2E8F-0C93CCB9C065}"/>
              </a:ext>
            </a:extLst>
          </p:cNvPr>
          <p:cNvSpPr txBox="1"/>
          <p:nvPr/>
        </p:nvSpPr>
        <p:spPr>
          <a:xfrm>
            <a:off x="5662780" y="2397948"/>
            <a:ext cx="1577933" cy="2062103"/>
          </a:xfrm>
          <a:prstGeom prst="rect">
            <a:avLst/>
          </a:prstGeom>
          <a:noFill/>
        </p:spPr>
        <p:txBody>
          <a:bodyPr wrap="square" rtlCol="0">
            <a:spAutoFit/>
          </a:bodyPr>
          <a:lstStyle/>
          <a:p>
            <a:r>
              <a:rPr lang="en-US" sz="1600" dirty="0"/>
              <a:t>Constructing data we have obtained into a dictionary</a:t>
            </a:r>
          </a:p>
          <a:p>
            <a:endParaRPr lang="en-US" sz="1600" dirty="0"/>
          </a:p>
          <a:p>
            <a:r>
              <a:rPr lang="en-US" sz="1600" dirty="0"/>
              <a:t>Creating a </a:t>
            </a:r>
            <a:r>
              <a:rPr lang="en-US" sz="1600" dirty="0" err="1"/>
              <a:t>dataframefrom</a:t>
            </a:r>
            <a:r>
              <a:rPr lang="en-US" sz="1600" dirty="0"/>
              <a:t> the dictionary</a:t>
            </a:r>
          </a:p>
        </p:txBody>
      </p:sp>
      <p:sp>
        <p:nvSpPr>
          <p:cNvPr id="20" name="TextBox 19">
            <a:extLst>
              <a:ext uri="{FF2B5EF4-FFF2-40B4-BE49-F238E27FC236}">
                <a16:creationId xmlns:a16="http://schemas.microsoft.com/office/drawing/2014/main" id="{7820693B-9708-476B-3E42-3B42184316CF}"/>
              </a:ext>
            </a:extLst>
          </p:cNvPr>
          <p:cNvSpPr txBox="1"/>
          <p:nvPr/>
        </p:nvSpPr>
        <p:spPr>
          <a:xfrm>
            <a:off x="8480783" y="2764620"/>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22A01664-7812-DE46-6EA9-4262AAFA97C4}"/>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2-SpaceX-webscraping.ipynb</a:t>
            </a:r>
            <a:endParaRPr lang="en-US" dirty="0"/>
          </a:p>
        </p:txBody>
      </p:sp>
    </p:spTree>
    <p:extLst>
      <p:ext uri="{BB962C8B-B14F-4D97-AF65-F5344CB8AC3E}">
        <p14:creationId xmlns:p14="http://schemas.microsoft.com/office/powerpoint/2010/main" val="341729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FA35-ED83-E2AB-3C84-047459BC7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5CE64-C328-788C-3DD8-2D2B78926B2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3.Data Wrangling</a:t>
            </a:r>
            <a:endParaRPr lang="en-US" dirty="0">
              <a:solidFill>
                <a:schemeClr val="accent2"/>
              </a:solidFill>
            </a:endParaRPr>
          </a:p>
        </p:txBody>
      </p:sp>
      <p:sp>
        <p:nvSpPr>
          <p:cNvPr id="4" name="Arrow: Pentagon 3">
            <a:extLst>
              <a:ext uri="{FF2B5EF4-FFF2-40B4-BE49-F238E27FC236}">
                <a16:creationId xmlns:a16="http://schemas.microsoft.com/office/drawing/2014/main" id="{240F9E7A-E499-72E0-DA3F-CEE36069E516}"/>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C87F9429-0652-468D-9D34-37002596CF9A}"/>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8B04E44B-0F4C-81A1-1D89-84B5B7890F7C}"/>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4CC0C050-E5F0-7840-9937-88E568B0D186}"/>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A423E4F-79B6-D6BF-9F45-E88111493262}"/>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F6786A3D-9A7A-754F-A12C-8E6F2F0AD533}"/>
              </a:ext>
            </a:extLst>
          </p:cNvPr>
          <p:cNvSpPr txBox="1"/>
          <p:nvPr/>
        </p:nvSpPr>
        <p:spPr>
          <a:xfrm>
            <a:off x="445510" y="2788268"/>
            <a:ext cx="1640805" cy="1600438"/>
          </a:xfrm>
          <a:prstGeom prst="rect">
            <a:avLst/>
          </a:prstGeom>
          <a:noFill/>
        </p:spPr>
        <p:txBody>
          <a:bodyPr wrap="square" rtlCol="0">
            <a:spAutoFit/>
          </a:bodyPr>
          <a:lstStyle/>
          <a:p>
            <a:r>
              <a:rPr lang="en-US" altLang="zh-CN" sz="1600" dirty="0"/>
              <a:t>Perform exploratory data analysis and determine Training Labels</a:t>
            </a:r>
          </a:p>
          <a:p>
            <a:endParaRPr lang="en-US" altLang="zh-CN" dirty="0"/>
          </a:p>
        </p:txBody>
      </p:sp>
      <p:sp>
        <p:nvSpPr>
          <p:cNvPr id="17" name="TextBox 16">
            <a:extLst>
              <a:ext uri="{FF2B5EF4-FFF2-40B4-BE49-F238E27FC236}">
                <a16:creationId xmlns:a16="http://schemas.microsoft.com/office/drawing/2014/main" id="{1BB907A5-6E5B-336B-CDAC-B4BB02FF33E8}"/>
              </a:ext>
            </a:extLst>
          </p:cNvPr>
          <p:cNvSpPr txBox="1"/>
          <p:nvPr/>
        </p:nvSpPr>
        <p:spPr>
          <a:xfrm>
            <a:off x="2618339" y="2188104"/>
            <a:ext cx="1442506" cy="2800767"/>
          </a:xfrm>
          <a:prstGeom prst="rect">
            <a:avLst/>
          </a:prstGeom>
          <a:noFill/>
        </p:spPr>
        <p:txBody>
          <a:bodyPr wrap="square" rtlCol="0">
            <a:spAutoFit/>
          </a:bodyPr>
          <a:lstStyle/>
          <a:p>
            <a:endParaRPr lang="en-US" altLang="zh-CN" sz="1600" dirty="0"/>
          </a:p>
          <a:p>
            <a:r>
              <a:rPr lang="en-US" altLang="zh-CN" sz="1600" dirty="0"/>
              <a:t>Calculate the number of launches on each site </a:t>
            </a:r>
          </a:p>
          <a:p>
            <a:endParaRPr lang="en-US" altLang="zh-CN" sz="1600" dirty="0"/>
          </a:p>
          <a:p>
            <a:r>
              <a:rPr lang="en-US" altLang="zh-CN" sz="1600" dirty="0"/>
              <a:t>Calculate the number and the occurrence of each orbit</a:t>
            </a:r>
          </a:p>
        </p:txBody>
      </p:sp>
      <p:sp>
        <p:nvSpPr>
          <p:cNvPr id="18" name="TextBox 17">
            <a:extLst>
              <a:ext uri="{FF2B5EF4-FFF2-40B4-BE49-F238E27FC236}">
                <a16:creationId xmlns:a16="http://schemas.microsoft.com/office/drawing/2014/main" id="{7122A79D-2E53-CD18-8732-63FA7F2E4C6D}"/>
              </a:ext>
            </a:extLst>
          </p:cNvPr>
          <p:cNvSpPr txBox="1"/>
          <p:nvPr/>
        </p:nvSpPr>
        <p:spPr>
          <a:xfrm>
            <a:off x="4833501" y="2727793"/>
            <a:ext cx="1577933" cy="1815882"/>
          </a:xfrm>
          <a:prstGeom prst="rect">
            <a:avLst/>
          </a:prstGeom>
          <a:noFill/>
        </p:spPr>
        <p:txBody>
          <a:bodyPr wrap="square" rtlCol="0">
            <a:spAutoFit/>
          </a:bodyPr>
          <a:lstStyle/>
          <a:p>
            <a:r>
              <a:rPr lang="en-US" altLang="zh-CN" sz="1600" dirty="0"/>
              <a:t>Calculate the number and occurrence of mission outcome per orbit type</a:t>
            </a:r>
          </a:p>
          <a:p>
            <a:endParaRPr lang="en-US" sz="1600" dirty="0"/>
          </a:p>
        </p:txBody>
      </p:sp>
      <p:sp>
        <p:nvSpPr>
          <p:cNvPr id="19" name="TextBox 18">
            <a:extLst>
              <a:ext uri="{FF2B5EF4-FFF2-40B4-BE49-F238E27FC236}">
                <a16:creationId xmlns:a16="http://schemas.microsoft.com/office/drawing/2014/main" id="{BF4B6336-F4B1-64F5-E0F2-DCF3A22149D9}"/>
              </a:ext>
            </a:extLst>
          </p:cNvPr>
          <p:cNvSpPr txBox="1"/>
          <p:nvPr/>
        </p:nvSpPr>
        <p:spPr>
          <a:xfrm>
            <a:off x="7030523" y="2803658"/>
            <a:ext cx="1818564" cy="1077218"/>
          </a:xfrm>
          <a:prstGeom prst="rect">
            <a:avLst/>
          </a:prstGeom>
          <a:noFill/>
        </p:spPr>
        <p:txBody>
          <a:bodyPr wrap="square" rtlCol="0">
            <a:spAutoFit/>
          </a:bodyPr>
          <a:lstStyle/>
          <a:p>
            <a:r>
              <a:rPr lang="en-US" altLang="zh-CN" sz="1600" dirty="0"/>
              <a:t>Create a landing outcome label from Outcome column</a:t>
            </a:r>
          </a:p>
        </p:txBody>
      </p:sp>
      <p:sp>
        <p:nvSpPr>
          <p:cNvPr id="20" name="TextBox 19">
            <a:extLst>
              <a:ext uri="{FF2B5EF4-FFF2-40B4-BE49-F238E27FC236}">
                <a16:creationId xmlns:a16="http://schemas.microsoft.com/office/drawing/2014/main" id="{B00F8643-49E1-2F0A-F5F7-C795BF9AA7BD}"/>
              </a:ext>
            </a:extLst>
          </p:cNvPr>
          <p:cNvSpPr txBox="1"/>
          <p:nvPr/>
        </p:nvSpPr>
        <p:spPr>
          <a:xfrm>
            <a:off x="9360067" y="2846285"/>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83876178-F939-290E-5FF8-209C64BA49DA}"/>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3-SpaceX-DataWrangling.ipynb</a:t>
            </a:r>
            <a:endParaRPr lang="en-US" dirty="0"/>
          </a:p>
        </p:txBody>
      </p:sp>
    </p:spTree>
    <p:extLst>
      <p:ext uri="{BB962C8B-B14F-4D97-AF65-F5344CB8AC3E}">
        <p14:creationId xmlns:p14="http://schemas.microsoft.com/office/powerpoint/2010/main" val="75197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B1AD-C561-0EAA-B484-3983E4927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A5215-9606-907D-FDDF-543D1BE3E93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4.EDA SQL</a:t>
            </a:r>
            <a:endParaRPr lang="en-US" dirty="0">
              <a:solidFill>
                <a:schemeClr val="accent2"/>
              </a:solidFill>
            </a:endParaRPr>
          </a:p>
        </p:txBody>
      </p:sp>
      <p:sp>
        <p:nvSpPr>
          <p:cNvPr id="4" name="Arrow: Pentagon 3">
            <a:extLst>
              <a:ext uri="{FF2B5EF4-FFF2-40B4-BE49-F238E27FC236}">
                <a16:creationId xmlns:a16="http://schemas.microsoft.com/office/drawing/2014/main" id="{0F8639DC-61C3-F505-FD96-D1A672A5F6BF}"/>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D2383578-4C0A-DC78-95D0-84F7C8B99D22}"/>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24BB250-E8F9-A59E-0DF9-DBF8B197F812}"/>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0E4687A-0023-D60A-05DE-F1044A67A4CF}"/>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C64A26E-C7B3-C665-75D1-DC0EC3204B9B}"/>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C56D7C-097C-CFE3-59A1-A582B0368A25}"/>
              </a:ext>
            </a:extLst>
          </p:cNvPr>
          <p:cNvSpPr txBox="1"/>
          <p:nvPr/>
        </p:nvSpPr>
        <p:spPr>
          <a:xfrm>
            <a:off x="439457" y="2246120"/>
            <a:ext cx="1640805" cy="2800767"/>
          </a:xfrm>
          <a:prstGeom prst="rect">
            <a:avLst/>
          </a:prstGeom>
          <a:noFill/>
        </p:spPr>
        <p:txBody>
          <a:bodyPr wrap="square" rtlCol="0">
            <a:spAutoFit/>
          </a:bodyPr>
          <a:lstStyle/>
          <a:p>
            <a:r>
              <a:rPr lang="en-US" altLang="zh-CN" sz="1600" dirty="0"/>
              <a:t>Displaying the names of the unique launch sites in the space mission</a:t>
            </a:r>
          </a:p>
          <a:p>
            <a:endParaRPr lang="en-US" altLang="zh-CN" sz="1600" dirty="0"/>
          </a:p>
          <a:p>
            <a:r>
              <a:rPr lang="en-US" altLang="zh-CN" sz="1600" dirty="0"/>
              <a:t>Displaying 5 records where launch sites begin with the string 'CCA</a:t>
            </a:r>
            <a:endParaRPr lang="en-US" altLang="zh-CN" dirty="0"/>
          </a:p>
        </p:txBody>
      </p:sp>
      <p:sp>
        <p:nvSpPr>
          <p:cNvPr id="17" name="TextBox 16">
            <a:extLst>
              <a:ext uri="{FF2B5EF4-FFF2-40B4-BE49-F238E27FC236}">
                <a16:creationId xmlns:a16="http://schemas.microsoft.com/office/drawing/2014/main" id="{C75310CB-EA26-9FA9-B886-E8B91E876C45}"/>
              </a:ext>
            </a:extLst>
          </p:cNvPr>
          <p:cNvSpPr txBox="1"/>
          <p:nvPr/>
        </p:nvSpPr>
        <p:spPr>
          <a:xfrm>
            <a:off x="2636479" y="1818773"/>
            <a:ext cx="1622357" cy="3539430"/>
          </a:xfrm>
          <a:prstGeom prst="rect">
            <a:avLst/>
          </a:prstGeom>
          <a:noFill/>
        </p:spPr>
        <p:txBody>
          <a:bodyPr wrap="square" rtlCol="0">
            <a:spAutoFit/>
          </a:bodyPr>
          <a:lstStyle/>
          <a:p>
            <a:endParaRPr lang="en-US" altLang="zh-CN" sz="1600" dirty="0"/>
          </a:p>
          <a:p>
            <a:r>
              <a:rPr lang="en-US" altLang="zh-CN" sz="1600" dirty="0"/>
              <a:t>Displaying the total payload mass carried by boosters launched by NASA (CRS)</a:t>
            </a:r>
          </a:p>
          <a:p>
            <a:endParaRPr lang="en-US" altLang="zh-CN" sz="1600" dirty="0"/>
          </a:p>
          <a:p>
            <a:r>
              <a:rPr lang="en-US" altLang="zh-CN" sz="1600" dirty="0"/>
              <a:t>Displaying average payload mass carried by booster version F9 v1.1</a:t>
            </a:r>
          </a:p>
        </p:txBody>
      </p:sp>
      <p:sp>
        <p:nvSpPr>
          <p:cNvPr id="18" name="TextBox 17">
            <a:extLst>
              <a:ext uri="{FF2B5EF4-FFF2-40B4-BE49-F238E27FC236}">
                <a16:creationId xmlns:a16="http://schemas.microsoft.com/office/drawing/2014/main" id="{E52B8885-8F95-A691-F3D5-B200469D9B79}"/>
              </a:ext>
            </a:extLst>
          </p:cNvPr>
          <p:cNvSpPr txBox="1"/>
          <p:nvPr/>
        </p:nvSpPr>
        <p:spPr>
          <a:xfrm>
            <a:off x="4833501" y="1630566"/>
            <a:ext cx="1815660" cy="4031873"/>
          </a:xfrm>
          <a:prstGeom prst="rect">
            <a:avLst/>
          </a:prstGeom>
          <a:noFill/>
        </p:spPr>
        <p:txBody>
          <a:bodyPr wrap="square" rtlCol="0">
            <a:spAutoFit/>
          </a:bodyPr>
          <a:lstStyle/>
          <a:p>
            <a:r>
              <a:rPr lang="en-US" altLang="zh-CN" sz="1600" dirty="0"/>
              <a:t>Listing the date when the first successful landing outcome in ground pad was achieved. </a:t>
            </a:r>
          </a:p>
          <a:p>
            <a:endParaRPr lang="en-US" altLang="zh-CN" sz="1600" dirty="0"/>
          </a:p>
          <a:p>
            <a:r>
              <a:rPr lang="en-US" altLang="zh-CN" sz="1600" dirty="0"/>
              <a:t>Listing the names of the boosters which have success in drone ship and have payload mass greater than 4000 but less than 6000</a:t>
            </a:r>
            <a:endParaRPr lang="en-US" sz="1600" dirty="0"/>
          </a:p>
        </p:txBody>
      </p:sp>
      <p:sp>
        <p:nvSpPr>
          <p:cNvPr id="19" name="TextBox 18">
            <a:extLst>
              <a:ext uri="{FF2B5EF4-FFF2-40B4-BE49-F238E27FC236}">
                <a16:creationId xmlns:a16="http://schemas.microsoft.com/office/drawing/2014/main" id="{A228BA0F-3938-0E2C-60C6-D923C6B46BD2}"/>
              </a:ext>
            </a:extLst>
          </p:cNvPr>
          <p:cNvSpPr txBox="1"/>
          <p:nvPr/>
        </p:nvSpPr>
        <p:spPr>
          <a:xfrm>
            <a:off x="7027619" y="2064994"/>
            <a:ext cx="1818564" cy="3046988"/>
          </a:xfrm>
          <a:prstGeom prst="rect">
            <a:avLst/>
          </a:prstGeom>
          <a:noFill/>
        </p:spPr>
        <p:txBody>
          <a:bodyPr wrap="square" rtlCol="0">
            <a:spAutoFit/>
          </a:bodyPr>
          <a:lstStyle/>
          <a:p>
            <a:r>
              <a:rPr lang="en-US" altLang="zh-CN" sz="1600" dirty="0"/>
              <a:t>Listing the total number of successful and failure mission outcomes</a:t>
            </a:r>
          </a:p>
          <a:p>
            <a:endParaRPr lang="en-US" altLang="zh-CN" sz="1600" dirty="0"/>
          </a:p>
          <a:p>
            <a:r>
              <a:rPr lang="en-US" altLang="zh-CN" sz="1600" dirty="0"/>
              <a:t>Listing the names of the booster versions which have carried the maximum payload mass</a:t>
            </a:r>
          </a:p>
        </p:txBody>
      </p:sp>
      <p:sp>
        <p:nvSpPr>
          <p:cNvPr id="20" name="TextBox 19">
            <a:extLst>
              <a:ext uri="{FF2B5EF4-FFF2-40B4-BE49-F238E27FC236}">
                <a16:creationId xmlns:a16="http://schemas.microsoft.com/office/drawing/2014/main" id="{093024D2-A18C-905B-D6F8-818A0B3EC11A}"/>
              </a:ext>
            </a:extLst>
          </p:cNvPr>
          <p:cNvSpPr txBox="1"/>
          <p:nvPr/>
        </p:nvSpPr>
        <p:spPr>
          <a:xfrm>
            <a:off x="9227545" y="1443787"/>
            <a:ext cx="1878856" cy="4031873"/>
          </a:xfrm>
          <a:prstGeom prst="rect">
            <a:avLst/>
          </a:prstGeom>
          <a:noFill/>
        </p:spPr>
        <p:txBody>
          <a:bodyPr wrap="square" rtlCol="0">
            <a:spAutoFit/>
          </a:bodyPr>
          <a:lstStyle/>
          <a:p>
            <a:r>
              <a:rPr lang="en-US" sz="1600" dirty="0"/>
              <a:t>Listing the </a:t>
            </a:r>
          </a:p>
          <a:p>
            <a:r>
              <a:rPr lang="en-US" sz="1600" dirty="0"/>
              <a:t>failed landing outcomes in drone ship for </a:t>
            </a:r>
          </a:p>
          <a:p>
            <a:r>
              <a:rPr lang="en-US" sz="1600" dirty="0"/>
              <a:t>the months in </a:t>
            </a:r>
          </a:p>
          <a:p>
            <a:r>
              <a:rPr lang="en-US" sz="1600" dirty="0"/>
              <a:t>year 2015</a:t>
            </a:r>
          </a:p>
          <a:p>
            <a:endParaRPr lang="en-US" sz="1600" dirty="0"/>
          </a:p>
          <a:p>
            <a:r>
              <a:rPr lang="en-US" sz="1600" dirty="0"/>
              <a:t>Ranking the count of landing outcomes (such as Failure or Success) between the date2010-06-04 and 2017-03-20 </a:t>
            </a:r>
          </a:p>
          <a:p>
            <a:r>
              <a:rPr lang="en-US" sz="1600" dirty="0"/>
              <a:t>in descending order</a:t>
            </a:r>
            <a:endParaRPr lang="en-US" dirty="0"/>
          </a:p>
        </p:txBody>
      </p:sp>
      <p:sp>
        <p:nvSpPr>
          <p:cNvPr id="5" name="TextBox 4">
            <a:hlinkClick r:id="rId3"/>
            <a:extLst>
              <a:ext uri="{FF2B5EF4-FFF2-40B4-BE49-F238E27FC236}">
                <a16:creationId xmlns:a16="http://schemas.microsoft.com/office/drawing/2014/main" id="{6F0EBB6D-8F18-2586-4FB6-707294B2DFB1}"/>
              </a:ext>
            </a:extLst>
          </p:cNvPr>
          <p:cNvSpPr txBox="1"/>
          <p:nvPr/>
        </p:nvSpPr>
        <p:spPr>
          <a:xfrm>
            <a:off x="3047114" y="5946025"/>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4-SpaceX-EDA-sqllite.ipynb</a:t>
            </a:r>
            <a:endParaRPr lang="en-US" dirty="0"/>
          </a:p>
        </p:txBody>
      </p:sp>
    </p:spTree>
    <p:extLst>
      <p:ext uri="{BB962C8B-B14F-4D97-AF65-F5344CB8AC3E}">
        <p14:creationId xmlns:p14="http://schemas.microsoft.com/office/powerpoint/2010/main" val="219214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59F17-BDC8-3800-9632-083FA127E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77527-BAB4-26D0-3CF9-6A414294428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5.EDA Visualization</a:t>
            </a:r>
            <a:endParaRPr lang="en-US" dirty="0">
              <a:solidFill>
                <a:schemeClr val="accent2"/>
              </a:solidFill>
            </a:endParaRPr>
          </a:p>
        </p:txBody>
      </p:sp>
      <p:sp>
        <p:nvSpPr>
          <p:cNvPr id="4" name="Arrow: Pentagon 3">
            <a:extLst>
              <a:ext uri="{FF2B5EF4-FFF2-40B4-BE49-F238E27FC236}">
                <a16:creationId xmlns:a16="http://schemas.microsoft.com/office/drawing/2014/main" id="{D04BBD56-5310-2431-F91A-702E02BCFF28}"/>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7EB01840-F511-E6ED-3C60-384A883318C6}"/>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9B3B50F-70FF-7099-05CC-02EA4063E090}"/>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9521349-05E6-DD2F-9CEB-86343EF11452}"/>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01797975-55CC-78BB-19BC-19E2DF2DD73C}"/>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D7D68293-1306-B48B-CE3E-AFBC364297A5}"/>
              </a:ext>
            </a:extLst>
          </p:cNvPr>
          <p:cNvSpPr txBox="1"/>
          <p:nvPr/>
        </p:nvSpPr>
        <p:spPr>
          <a:xfrm>
            <a:off x="445510" y="1415128"/>
            <a:ext cx="1791467" cy="4339650"/>
          </a:xfrm>
          <a:prstGeom prst="rect">
            <a:avLst/>
          </a:prstGeom>
          <a:noFill/>
        </p:spPr>
        <p:txBody>
          <a:bodyPr wrap="square" rtlCol="0">
            <a:spAutoFit/>
          </a:bodyPr>
          <a:lstStyle/>
          <a:p>
            <a:r>
              <a:rPr lang="en-US" altLang="zh-CN" dirty="0"/>
              <a:t>Charts plotted:</a:t>
            </a:r>
          </a:p>
          <a:p>
            <a:endParaRPr lang="en-US" altLang="zh-CN" dirty="0"/>
          </a:p>
          <a:p>
            <a:r>
              <a:rPr lang="en-US" altLang="zh-CN" sz="1600" dirty="0"/>
              <a:t>Flight Number vs. Payload Mass, Flight Number vs. Launch Site, Payload Mass vs. Launch Site, Orbit Type vs. Success Rate, Flight Number vs. Orbit Type, Payload Mass vs Orbit Type and Success Rate Yearly Trend</a:t>
            </a:r>
          </a:p>
          <a:p>
            <a:endParaRPr lang="en-US" altLang="zh-CN" sz="1600" dirty="0"/>
          </a:p>
        </p:txBody>
      </p:sp>
      <p:sp>
        <p:nvSpPr>
          <p:cNvPr id="17" name="TextBox 16">
            <a:extLst>
              <a:ext uri="{FF2B5EF4-FFF2-40B4-BE49-F238E27FC236}">
                <a16:creationId xmlns:a16="http://schemas.microsoft.com/office/drawing/2014/main" id="{5C18BCBB-183E-69E8-0D38-A5BE2C46995D}"/>
              </a:ext>
            </a:extLst>
          </p:cNvPr>
          <p:cNvSpPr txBox="1"/>
          <p:nvPr/>
        </p:nvSpPr>
        <p:spPr>
          <a:xfrm>
            <a:off x="2653495" y="1572552"/>
            <a:ext cx="1604618" cy="3539430"/>
          </a:xfrm>
          <a:prstGeom prst="rect">
            <a:avLst/>
          </a:prstGeom>
          <a:noFill/>
        </p:spPr>
        <p:txBody>
          <a:bodyPr wrap="square" rtlCol="0">
            <a:spAutoFit/>
          </a:bodyPr>
          <a:lstStyle/>
          <a:p>
            <a:endParaRPr lang="en-US" altLang="zh-CN" sz="1600" dirty="0"/>
          </a:p>
          <a:p>
            <a:r>
              <a:rPr lang="en-US" altLang="zh-CN" sz="1600" dirty="0"/>
              <a:t>Scatter plots show the relationship between variables. </a:t>
            </a:r>
          </a:p>
          <a:p>
            <a:endParaRPr lang="en-US" altLang="zh-CN" sz="1600" dirty="0"/>
          </a:p>
          <a:p>
            <a:endParaRPr lang="en-US" altLang="zh-CN" sz="1600" dirty="0"/>
          </a:p>
          <a:p>
            <a:r>
              <a:rPr lang="en-US" altLang="zh-CN" sz="1600" dirty="0"/>
              <a:t>If any kind of  relationship exist, they could be used in machine learning model. </a:t>
            </a:r>
          </a:p>
        </p:txBody>
      </p:sp>
      <p:sp>
        <p:nvSpPr>
          <p:cNvPr id="18" name="TextBox 17">
            <a:extLst>
              <a:ext uri="{FF2B5EF4-FFF2-40B4-BE49-F238E27FC236}">
                <a16:creationId xmlns:a16="http://schemas.microsoft.com/office/drawing/2014/main" id="{66C12C46-5AC6-2BE4-CD4C-68096B549B05}"/>
              </a:ext>
            </a:extLst>
          </p:cNvPr>
          <p:cNvSpPr txBox="1"/>
          <p:nvPr/>
        </p:nvSpPr>
        <p:spPr>
          <a:xfrm>
            <a:off x="4840745" y="1572552"/>
            <a:ext cx="1577933" cy="4278094"/>
          </a:xfrm>
          <a:prstGeom prst="rect">
            <a:avLst/>
          </a:prstGeom>
          <a:noFill/>
        </p:spPr>
        <p:txBody>
          <a:bodyPr wrap="square" rtlCol="0">
            <a:spAutoFit/>
          </a:bodyPr>
          <a:lstStyle/>
          <a:p>
            <a:r>
              <a:rPr lang="en-US" altLang="zh-CN" sz="1600" dirty="0"/>
              <a:t>Bar charts show comparisons among discrete categories. </a:t>
            </a:r>
          </a:p>
          <a:p>
            <a:endParaRPr lang="en-US" altLang="zh-CN" sz="1600" dirty="0"/>
          </a:p>
          <a:p>
            <a:r>
              <a:rPr lang="en-US" altLang="zh-CN" sz="1600" dirty="0"/>
              <a:t>The goal is to show the relationship between the specific categories being compared and a measured value. </a:t>
            </a:r>
            <a:endParaRPr lang="en-US" sz="1600" dirty="0"/>
          </a:p>
        </p:txBody>
      </p:sp>
      <p:sp>
        <p:nvSpPr>
          <p:cNvPr id="19" name="TextBox 18">
            <a:extLst>
              <a:ext uri="{FF2B5EF4-FFF2-40B4-BE49-F238E27FC236}">
                <a16:creationId xmlns:a16="http://schemas.microsoft.com/office/drawing/2014/main" id="{796CA559-1651-B1FB-E99A-61EE95C49134}"/>
              </a:ext>
            </a:extLst>
          </p:cNvPr>
          <p:cNvSpPr txBox="1"/>
          <p:nvPr/>
        </p:nvSpPr>
        <p:spPr>
          <a:xfrm>
            <a:off x="7027619" y="1782395"/>
            <a:ext cx="1818564" cy="3293209"/>
          </a:xfrm>
          <a:prstGeom prst="rect">
            <a:avLst/>
          </a:prstGeom>
          <a:noFill/>
        </p:spPr>
        <p:txBody>
          <a:bodyPr wrap="square" rtlCol="0">
            <a:spAutoFit/>
          </a:bodyPr>
          <a:lstStyle/>
          <a:p>
            <a:r>
              <a:rPr lang="en-US" altLang="zh-CN" sz="1600" dirty="0"/>
              <a:t>Line charts show trends in data over time (time series)  </a:t>
            </a:r>
          </a:p>
          <a:p>
            <a:endParaRPr lang="en-US" altLang="zh-CN" sz="1600" dirty="0"/>
          </a:p>
          <a:p>
            <a:r>
              <a:rPr lang="en-US" altLang="zh-CN" sz="1600" dirty="0"/>
              <a:t>You can plot a line chart with x axis to be Year and y axis to be average success rate, to get the average launch success trend.</a:t>
            </a:r>
          </a:p>
        </p:txBody>
      </p:sp>
      <p:sp>
        <p:nvSpPr>
          <p:cNvPr id="20" name="TextBox 19">
            <a:extLst>
              <a:ext uri="{FF2B5EF4-FFF2-40B4-BE49-F238E27FC236}">
                <a16:creationId xmlns:a16="http://schemas.microsoft.com/office/drawing/2014/main" id="{2E296D9B-8580-AD46-C5FE-A58E09E79C4F}"/>
              </a:ext>
            </a:extLst>
          </p:cNvPr>
          <p:cNvSpPr txBox="1"/>
          <p:nvPr/>
        </p:nvSpPr>
        <p:spPr>
          <a:xfrm>
            <a:off x="9310154" y="1415128"/>
            <a:ext cx="1791172" cy="4308872"/>
          </a:xfrm>
          <a:prstGeom prst="rect">
            <a:avLst/>
          </a:prstGeom>
          <a:noFill/>
        </p:spPr>
        <p:txBody>
          <a:bodyPr wrap="square" rtlCol="0">
            <a:spAutoFit/>
          </a:bodyPr>
          <a:lstStyle/>
          <a:p>
            <a:r>
              <a:rPr lang="en-US" sz="1600" dirty="0"/>
              <a:t>To select the features that be used in success prediction: </a:t>
            </a:r>
          </a:p>
          <a:p>
            <a:endParaRPr lang="en-US" sz="1600" dirty="0"/>
          </a:p>
          <a:p>
            <a:r>
              <a:rPr lang="en-US" sz="1600" dirty="0"/>
              <a:t>Apply </a:t>
            </a:r>
            <a:r>
              <a:rPr lang="en-US" sz="1600" dirty="0" err="1"/>
              <a:t>OneHotEncoder</a:t>
            </a:r>
            <a:r>
              <a:rPr lang="en-US" sz="1600" dirty="0"/>
              <a:t> to the designated columns. Assign the value to the variable </a:t>
            </a:r>
            <a:r>
              <a:rPr lang="en-US" sz="1600" dirty="0" err="1"/>
              <a:t>features_one_hot</a:t>
            </a:r>
            <a:r>
              <a:rPr lang="en-US" sz="1600" dirty="0"/>
              <a:t>, display the results using the method head. </a:t>
            </a:r>
            <a:endParaRPr lang="en-US" altLang="zh-CN" sz="1600" dirty="0"/>
          </a:p>
          <a:p>
            <a:endParaRPr lang="en-US" dirty="0"/>
          </a:p>
        </p:txBody>
      </p:sp>
      <p:sp>
        <p:nvSpPr>
          <p:cNvPr id="5" name="TextBox 4">
            <a:hlinkClick r:id="rId3"/>
            <a:extLst>
              <a:ext uri="{FF2B5EF4-FFF2-40B4-BE49-F238E27FC236}">
                <a16:creationId xmlns:a16="http://schemas.microsoft.com/office/drawing/2014/main" id="{CFBF6FC1-0C96-D739-0C2E-D15C8A22D6C7}"/>
              </a:ext>
            </a:extLst>
          </p:cNvPr>
          <p:cNvSpPr txBox="1"/>
          <p:nvPr/>
        </p:nvSpPr>
        <p:spPr>
          <a:xfrm>
            <a:off x="3047114" y="5949712"/>
            <a:ext cx="6097772" cy="369332"/>
          </a:xfrm>
          <a:prstGeom prst="rect">
            <a:avLst/>
          </a:prstGeom>
          <a:noFill/>
        </p:spPr>
        <p:txBody>
          <a:bodyPr wrap="square">
            <a:spAutoFit/>
          </a:bodyPr>
          <a:lstStyle/>
          <a:p>
            <a:r>
              <a:rPr lang="en-US" sz="1800" dirty="0">
                <a:hlinkClick r:id="rId4"/>
              </a:rPr>
              <a:t>GitH</a:t>
            </a:r>
            <a:r>
              <a:rPr lang="en-US" altLang="zh-CN" sz="1800" dirty="0">
                <a:hlinkClick r:id="rId4"/>
              </a:rPr>
              <a:t>ub URL: 5-SpaceX-EDA-DataVisualization.ipynb</a:t>
            </a:r>
            <a:endParaRPr lang="en-US" dirty="0"/>
          </a:p>
        </p:txBody>
      </p:sp>
    </p:spTree>
    <p:extLst>
      <p:ext uri="{BB962C8B-B14F-4D97-AF65-F5344CB8AC3E}">
        <p14:creationId xmlns:p14="http://schemas.microsoft.com/office/powerpoint/2010/main" val="188791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164F-55C5-8521-595B-514443395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76397-33AC-A8A9-8AE2-8A2AFAFCF88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6.Build an interactive map with Folium</a:t>
            </a:r>
            <a:endParaRPr lang="en-US" dirty="0">
              <a:solidFill>
                <a:schemeClr val="accent2"/>
              </a:solidFill>
            </a:endParaRPr>
          </a:p>
        </p:txBody>
      </p:sp>
      <p:sp>
        <p:nvSpPr>
          <p:cNvPr id="4" name="Arrow: Pentagon 3">
            <a:extLst>
              <a:ext uri="{FF2B5EF4-FFF2-40B4-BE49-F238E27FC236}">
                <a16:creationId xmlns:a16="http://schemas.microsoft.com/office/drawing/2014/main" id="{ED980716-269B-05D1-C9A3-9B1C14667B58}"/>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071C0738-0495-CC93-96C5-55D43EF3FD39}"/>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6D982FE9-3D42-0C78-8809-C9A3123D50D7}"/>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E28EA003-A853-7B43-51FA-75AF55EC10A3}"/>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EE533234-EDF1-B129-D76B-806286517BAB}"/>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E33D011-A9E6-267B-EA5C-A0244AD1A1D5}"/>
              </a:ext>
            </a:extLst>
          </p:cNvPr>
          <p:cNvSpPr txBox="1"/>
          <p:nvPr/>
        </p:nvSpPr>
        <p:spPr>
          <a:xfrm>
            <a:off x="439457" y="1941883"/>
            <a:ext cx="1640805" cy="2800767"/>
          </a:xfrm>
          <a:prstGeom prst="rect">
            <a:avLst/>
          </a:prstGeom>
          <a:noFill/>
        </p:spPr>
        <p:txBody>
          <a:bodyPr wrap="square" rtlCol="0">
            <a:spAutoFit/>
          </a:bodyPr>
          <a:lstStyle/>
          <a:p>
            <a:r>
              <a:rPr lang="en-US" altLang="zh-CN" sz="1600" dirty="0"/>
              <a:t>Added Marker with Circle, Popup Label and Text Label of NASA Johnson Space Center using its latitude and longitude coordinates as a start location.</a:t>
            </a:r>
            <a:endParaRPr lang="en-US" altLang="zh-CN" dirty="0"/>
          </a:p>
        </p:txBody>
      </p:sp>
      <p:sp>
        <p:nvSpPr>
          <p:cNvPr id="17" name="TextBox 16">
            <a:extLst>
              <a:ext uri="{FF2B5EF4-FFF2-40B4-BE49-F238E27FC236}">
                <a16:creationId xmlns:a16="http://schemas.microsoft.com/office/drawing/2014/main" id="{BECADD42-3940-1BA1-8219-7086A310DF01}"/>
              </a:ext>
            </a:extLst>
          </p:cNvPr>
          <p:cNvSpPr txBox="1"/>
          <p:nvPr/>
        </p:nvSpPr>
        <p:spPr>
          <a:xfrm>
            <a:off x="2636479" y="1864939"/>
            <a:ext cx="1675365" cy="4031873"/>
          </a:xfrm>
          <a:prstGeom prst="rect">
            <a:avLst/>
          </a:prstGeom>
          <a:noFill/>
        </p:spPr>
        <p:txBody>
          <a:bodyPr wrap="square" rtlCol="0">
            <a:spAutoFit/>
          </a:bodyPr>
          <a:lstStyle/>
          <a:p>
            <a:r>
              <a:rPr lang="en-US" altLang="zh-CN" sz="1600" dirty="0"/>
              <a:t>Added Markers with Circle, Popup Label and Text Label of all Launch Sites using their latitude and longitude coordinates to show their geographical locations and proximity to Equator and coasts.</a:t>
            </a:r>
          </a:p>
          <a:p>
            <a:endParaRPr lang="en-US" altLang="zh-CN" sz="1600" dirty="0"/>
          </a:p>
        </p:txBody>
      </p:sp>
      <p:sp>
        <p:nvSpPr>
          <p:cNvPr id="18" name="TextBox 17">
            <a:extLst>
              <a:ext uri="{FF2B5EF4-FFF2-40B4-BE49-F238E27FC236}">
                <a16:creationId xmlns:a16="http://schemas.microsoft.com/office/drawing/2014/main" id="{44ED923A-CC95-BF03-0F60-8BBD539ED7A5}"/>
              </a:ext>
            </a:extLst>
          </p:cNvPr>
          <p:cNvSpPr txBox="1"/>
          <p:nvPr/>
        </p:nvSpPr>
        <p:spPr>
          <a:xfrm>
            <a:off x="4833501" y="1661018"/>
            <a:ext cx="1815660" cy="4278094"/>
          </a:xfrm>
          <a:prstGeom prst="rect">
            <a:avLst/>
          </a:prstGeom>
          <a:noFill/>
        </p:spPr>
        <p:txBody>
          <a:bodyPr wrap="square" rtlCol="0">
            <a:spAutoFit/>
          </a:bodyPr>
          <a:lstStyle/>
          <a:p>
            <a:r>
              <a:rPr lang="en-US" altLang="zh-CN" sz="1600" dirty="0"/>
              <a:t>Colored Markers of the launch outcomes for each Launch Site:</a:t>
            </a:r>
          </a:p>
          <a:p>
            <a:endParaRPr lang="en-US" altLang="zh-CN" sz="1600" dirty="0"/>
          </a:p>
          <a:p>
            <a:r>
              <a:rPr lang="en-US" altLang="zh-CN" sz="1600" dirty="0"/>
              <a:t>Added colored Markers of success (Green) and failed (Red) launches using Marker Cluster to identify which launch sites have relatively high success rates.</a:t>
            </a:r>
          </a:p>
          <a:p>
            <a:endParaRPr lang="en-US" altLang="zh-CN" sz="1600" dirty="0"/>
          </a:p>
          <a:p>
            <a:endParaRPr lang="en-US" sz="1600" dirty="0"/>
          </a:p>
        </p:txBody>
      </p:sp>
      <p:sp>
        <p:nvSpPr>
          <p:cNvPr id="19" name="TextBox 18">
            <a:extLst>
              <a:ext uri="{FF2B5EF4-FFF2-40B4-BE49-F238E27FC236}">
                <a16:creationId xmlns:a16="http://schemas.microsoft.com/office/drawing/2014/main" id="{0195BCF7-674E-F18B-C764-321775A230C1}"/>
              </a:ext>
            </a:extLst>
          </p:cNvPr>
          <p:cNvSpPr txBox="1"/>
          <p:nvPr/>
        </p:nvSpPr>
        <p:spPr>
          <a:xfrm>
            <a:off x="7084356" y="1711094"/>
            <a:ext cx="1818564" cy="3785652"/>
          </a:xfrm>
          <a:prstGeom prst="rect">
            <a:avLst/>
          </a:prstGeom>
          <a:noFill/>
        </p:spPr>
        <p:txBody>
          <a:bodyPr wrap="square" rtlCol="0">
            <a:spAutoFit/>
          </a:bodyPr>
          <a:lstStyle/>
          <a:p>
            <a:r>
              <a:rPr lang="en-US" altLang="zh-CN" sz="1600" dirty="0"/>
              <a:t>Distances between a Launch Site to its proximities:</a:t>
            </a:r>
          </a:p>
          <a:p>
            <a:endParaRPr lang="en-US" altLang="zh-CN" sz="1600" dirty="0"/>
          </a:p>
          <a:p>
            <a:r>
              <a:rPr lang="en-US" altLang="zh-CN" sz="1600" dirty="0"/>
              <a:t>Added colored Lines to show distances between the Launch Site KSC LC-39A and its proximities like Railway, Highway, Coastline and Closest City.</a:t>
            </a:r>
          </a:p>
        </p:txBody>
      </p:sp>
      <p:sp>
        <p:nvSpPr>
          <p:cNvPr id="20" name="TextBox 19">
            <a:extLst>
              <a:ext uri="{FF2B5EF4-FFF2-40B4-BE49-F238E27FC236}">
                <a16:creationId xmlns:a16="http://schemas.microsoft.com/office/drawing/2014/main" id="{259B726F-29C1-42B7-8724-49A40D214DD6}"/>
              </a:ext>
            </a:extLst>
          </p:cNvPr>
          <p:cNvSpPr txBox="1"/>
          <p:nvPr/>
        </p:nvSpPr>
        <p:spPr>
          <a:xfrm>
            <a:off x="9360067" y="2846285"/>
            <a:ext cx="1442506" cy="1846659"/>
          </a:xfrm>
          <a:prstGeom prst="rect">
            <a:avLst/>
          </a:prstGeom>
          <a:noFill/>
        </p:spPr>
        <p:txBody>
          <a:bodyPr wrap="square" rtlCol="0">
            <a:spAutoFit/>
          </a:bodyPr>
          <a:lstStyle/>
          <a:p>
            <a:r>
              <a:rPr lang="en-US" altLang="zh-CN" sz="1600" dirty="0"/>
              <a:t>Draw a </a:t>
            </a:r>
            <a:r>
              <a:rPr lang="en-US" altLang="zh-CN" sz="1600" dirty="0" err="1"/>
              <a:t>PolyLine</a:t>
            </a:r>
            <a:r>
              <a:rPr lang="en-US" altLang="zh-CN" sz="1600" dirty="0"/>
              <a:t> between a launch site to the selected</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CE3E9042-3BE7-7E38-6DA0-24A55409E92C}"/>
              </a:ext>
            </a:extLst>
          </p:cNvPr>
          <p:cNvSpPr txBox="1"/>
          <p:nvPr/>
        </p:nvSpPr>
        <p:spPr>
          <a:xfrm>
            <a:off x="2742757" y="5948823"/>
            <a:ext cx="6706486" cy="369332"/>
          </a:xfrm>
          <a:prstGeom prst="rect">
            <a:avLst/>
          </a:prstGeom>
          <a:noFill/>
        </p:spPr>
        <p:txBody>
          <a:bodyPr wrap="square">
            <a:spAutoFit/>
          </a:bodyPr>
          <a:lstStyle/>
          <a:p>
            <a:r>
              <a:rPr lang="en-US" sz="1800" dirty="0">
                <a:hlinkClick r:id="rId4"/>
              </a:rPr>
              <a:t>GitHub URL: 6-SpaceX_launch_site_location.ipynb</a:t>
            </a:r>
            <a:endParaRPr lang="en-US" dirty="0"/>
          </a:p>
        </p:txBody>
      </p:sp>
    </p:spTree>
    <p:extLst>
      <p:ext uri="{BB962C8B-B14F-4D97-AF65-F5344CB8AC3E}">
        <p14:creationId xmlns:p14="http://schemas.microsoft.com/office/powerpoint/2010/main" val="81253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6081-06A2-E288-A0A5-D30C9CCE5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7682-FAC9-9D61-5B32-5B19779D1EB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7. Building a Dashboard with </a:t>
            </a:r>
            <a:r>
              <a:rPr lang="en-US" dirty="0" err="1">
                <a:solidFill>
                  <a:schemeClr val="accent2"/>
                </a:solidFill>
                <a:latin typeface="Abadi"/>
              </a:rPr>
              <a:t>Plotly</a:t>
            </a:r>
            <a:r>
              <a:rPr lang="en-US" dirty="0">
                <a:solidFill>
                  <a:schemeClr val="accent2"/>
                </a:solidFill>
                <a:latin typeface="Abadi"/>
              </a:rPr>
              <a:t> Dash</a:t>
            </a:r>
            <a:endParaRPr lang="en-US" dirty="0">
              <a:solidFill>
                <a:schemeClr val="accent2"/>
              </a:solidFill>
            </a:endParaRPr>
          </a:p>
        </p:txBody>
      </p:sp>
      <p:sp>
        <p:nvSpPr>
          <p:cNvPr id="4" name="Arrow: Pentagon 3">
            <a:extLst>
              <a:ext uri="{FF2B5EF4-FFF2-40B4-BE49-F238E27FC236}">
                <a16:creationId xmlns:a16="http://schemas.microsoft.com/office/drawing/2014/main" id="{7684F8AC-B48D-4BDE-1C4C-CE4138FD10CD}"/>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085F23C1-0287-8B2B-D7D7-27A3E092251B}"/>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10E3E77D-1B90-33CE-7E19-8FD8A2760C3E}"/>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AAD08B27-10FD-9A89-5C2F-5E8756A6F263}"/>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FC93CAB9-BD9A-9500-0090-45FD6322D36E}"/>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E07D21F0-6789-B1C3-294D-C8F089D386F6}"/>
              </a:ext>
            </a:extLst>
          </p:cNvPr>
          <p:cNvSpPr txBox="1"/>
          <p:nvPr/>
        </p:nvSpPr>
        <p:spPr>
          <a:xfrm>
            <a:off x="439457" y="1941883"/>
            <a:ext cx="1640805" cy="3293209"/>
          </a:xfrm>
          <a:prstGeom prst="rect">
            <a:avLst/>
          </a:prstGeom>
          <a:noFill/>
        </p:spPr>
        <p:txBody>
          <a:bodyPr wrap="square" rtlCol="0">
            <a:spAutoFit/>
          </a:bodyPr>
          <a:lstStyle/>
          <a:p>
            <a:r>
              <a:rPr lang="en-US" altLang="zh-CN" sz="1600" dirty="0"/>
              <a:t>TASK 1: Add a dropdown list to enable Launch Site selection.</a:t>
            </a:r>
          </a:p>
          <a:p>
            <a:endParaRPr lang="en-US" altLang="zh-CN" sz="1600" dirty="0"/>
          </a:p>
          <a:p>
            <a:r>
              <a:rPr lang="en-US" altLang="zh-CN" sz="1600" dirty="0"/>
              <a:t>Using  </a:t>
            </a:r>
            <a:r>
              <a:rPr lang="en-US" altLang="zh-CN" sz="1600" b="1" dirty="0" err="1">
                <a:latin typeface="Times New Roman" panose="02020603050405020304" pitchFamily="18" charset="0"/>
                <a:cs typeface="Times New Roman" panose="02020603050405020304" pitchFamily="18" charset="0"/>
              </a:rPr>
              <a:t>dcc.Dropdown</a:t>
            </a:r>
            <a:r>
              <a:rPr lang="en-US" altLang="zh-CN" sz="1600" b="1" dirty="0">
                <a:latin typeface="Times New Roman" panose="02020603050405020304" pitchFamily="18" charset="0"/>
                <a:cs typeface="Times New Roman" panose="02020603050405020304" pitchFamily="18" charset="0"/>
              </a:rPr>
              <a:t>() </a:t>
            </a:r>
            <a:r>
              <a:rPr lang="en-US" altLang="zh-CN" sz="1600" dirty="0"/>
              <a:t>to add the dropdown list.</a:t>
            </a:r>
          </a:p>
          <a:p>
            <a:endParaRPr lang="en-US" altLang="zh-CN" sz="1600" dirty="0"/>
          </a:p>
          <a:p>
            <a:r>
              <a:rPr lang="en-US" altLang="zh-CN" sz="1600" dirty="0"/>
              <a:t>Using “options” to list all values </a:t>
            </a:r>
            <a:endParaRPr lang="en-US" altLang="zh-CN" dirty="0"/>
          </a:p>
        </p:txBody>
      </p:sp>
      <p:sp>
        <p:nvSpPr>
          <p:cNvPr id="17" name="TextBox 16">
            <a:extLst>
              <a:ext uri="{FF2B5EF4-FFF2-40B4-BE49-F238E27FC236}">
                <a16:creationId xmlns:a16="http://schemas.microsoft.com/office/drawing/2014/main" id="{5C7A1E38-E498-7C3E-BBEF-4F2EE5B5526B}"/>
              </a:ext>
            </a:extLst>
          </p:cNvPr>
          <p:cNvSpPr txBox="1"/>
          <p:nvPr/>
        </p:nvSpPr>
        <p:spPr>
          <a:xfrm>
            <a:off x="2625208" y="1464873"/>
            <a:ext cx="1815660" cy="4278094"/>
          </a:xfrm>
          <a:prstGeom prst="rect">
            <a:avLst/>
          </a:prstGeom>
          <a:noFill/>
        </p:spPr>
        <p:txBody>
          <a:bodyPr wrap="square" rtlCol="0">
            <a:spAutoFit/>
          </a:bodyPr>
          <a:lstStyle/>
          <a:p>
            <a:r>
              <a:rPr lang="en-US" altLang="zh-CN" sz="1600" dirty="0"/>
              <a:t>TASK 2: Add a pie chart to show the total successful launches count.</a:t>
            </a:r>
          </a:p>
          <a:p>
            <a:endParaRPr lang="en-US" altLang="zh-CN" sz="1600" dirty="0"/>
          </a:p>
          <a:p>
            <a:r>
              <a:rPr lang="en-US" altLang="zh-CN" sz="1600" dirty="0"/>
              <a:t>Using the </a:t>
            </a:r>
            <a:r>
              <a:rPr lang="en-US" altLang="zh-CN" sz="1600" b="1" dirty="0" err="1">
                <a:latin typeface="Times New Roman" panose="02020603050405020304" pitchFamily="18" charset="0"/>
                <a:cs typeface="Times New Roman" panose="02020603050405020304" pitchFamily="18" charset="0"/>
              </a:rPr>
              <a:t>dcc.Graph</a:t>
            </a:r>
            <a:r>
              <a:rPr lang="en-US" altLang="zh-CN" sz="1600" b="1" dirty="0">
                <a:latin typeface="Times New Roman" panose="02020603050405020304" pitchFamily="18" charset="0"/>
                <a:cs typeface="Times New Roman" panose="02020603050405020304" pitchFamily="18" charset="0"/>
              </a:rPr>
              <a:t>() </a:t>
            </a:r>
            <a:r>
              <a:rPr lang="en-US" altLang="zh-CN" sz="1600" dirty="0"/>
              <a:t>to show the Success vs. Failed counts.</a:t>
            </a:r>
          </a:p>
          <a:p>
            <a:endParaRPr lang="en-US" altLang="zh-CN" sz="1600" dirty="0"/>
          </a:p>
          <a:p>
            <a:r>
              <a:rPr lang="en-US" altLang="zh-CN" sz="1600" dirty="0"/>
              <a:t>Using </a:t>
            </a:r>
            <a:r>
              <a:rPr lang="en-US" altLang="zh-CN" sz="1600" b="1" dirty="0">
                <a:latin typeface="Times New Roman" panose="02020603050405020304" pitchFamily="18" charset="0"/>
                <a:cs typeface="Times New Roman" panose="02020603050405020304" pitchFamily="18" charset="0"/>
              </a:rPr>
              <a:t>@app.callback </a:t>
            </a:r>
            <a:r>
              <a:rPr lang="en-US" altLang="zh-CN" sz="1600" dirty="0"/>
              <a:t>for ‘site-dropdown’ as input, ‘success-pie-chart’ as output.</a:t>
            </a:r>
          </a:p>
        </p:txBody>
      </p:sp>
      <p:sp>
        <p:nvSpPr>
          <p:cNvPr id="18" name="TextBox 17">
            <a:extLst>
              <a:ext uri="{FF2B5EF4-FFF2-40B4-BE49-F238E27FC236}">
                <a16:creationId xmlns:a16="http://schemas.microsoft.com/office/drawing/2014/main" id="{3AD3755A-6F05-C03B-F8BF-5A9CF9DC601F}"/>
              </a:ext>
            </a:extLst>
          </p:cNvPr>
          <p:cNvSpPr txBox="1"/>
          <p:nvPr/>
        </p:nvSpPr>
        <p:spPr>
          <a:xfrm>
            <a:off x="4833501" y="2311214"/>
            <a:ext cx="1815660" cy="2554545"/>
          </a:xfrm>
          <a:prstGeom prst="rect">
            <a:avLst/>
          </a:prstGeom>
          <a:noFill/>
        </p:spPr>
        <p:txBody>
          <a:bodyPr wrap="square" rtlCol="0">
            <a:spAutoFit/>
          </a:bodyPr>
          <a:lstStyle/>
          <a:p>
            <a:r>
              <a:rPr lang="en-US" altLang="zh-CN" sz="1600" dirty="0"/>
              <a:t>TASK 3: Add a slider to select payload range.</a:t>
            </a:r>
          </a:p>
          <a:p>
            <a:r>
              <a:rPr lang="en-US" altLang="zh-CN" sz="1600" dirty="0"/>
              <a:t>                                Using </a:t>
            </a:r>
            <a:r>
              <a:rPr lang="en-US" altLang="zh-CN" sz="1600" b="1" dirty="0" err="1">
                <a:latin typeface="Times New Roman" panose="02020603050405020304" pitchFamily="18" charset="0"/>
                <a:cs typeface="Times New Roman" panose="02020603050405020304" pitchFamily="18" charset="0"/>
              </a:rPr>
              <a:t>dcc.RangeSlider</a:t>
            </a:r>
            <a:r>
              <a:rPr lang="en-US" altLang="zh-CN" sz="1600" b="1" dirty="0">
                <a:latin typeface="Times New Roman" panose="02020603050405020304" pitchFamily="18" charset="0"/>
                <a:cs typeface="Times New Roman" panose="02020603050405020304" pitchFamily="18" charset="0"/>
              </a:rPr>
              <a:t>() </a:t>
            </a:r>
            <a:r>
              <a:rPr lang="en-US" altLang="zh-CN" sz="1600" dirty="0"/>
              <a:t>to set up all the attributes for the payload in the range. </a:t>
            </a:r>
            <a:endParaRPr lang="en-US" sz="1600" dirty="0"/>
          </a:p>
        </p:txBody>
      </p:sp>
      <p:sp>
        <p:nvSpPr>
          <p:cNvPr id="19" name="TextBox 18">
            <a:extLst>
              <a:ext uri="{FF2B5EF4-FFF2-40B4-BE49-F238E27FC236}">
                <a16:creationId xmlns:a16="http://schemas.microsoft.com/office/drawing/2014/main" id="{07F6D77F-5968-5C65-302E-154F3642CC35}"/>
              </a:ext>
            </a:extLst>
          </p:cNvPr>
          <p:cNvSpPr txBox="1"/>
          <p:nvPr/>
        </p:nvSpPr>
        <p:spPr>
          <a:xfrm>
            <a:off x="7084356" y="1711094"/>
            <a:ext cx="1818564" cy="4031873"/>
          </a:xfrm>
          <a:prstGeom prst="rect">
            <a:avLst/>
          </a:prstGeom>
          <a:noFill/>
        </p:spPr>
        <p:txBody>
          <a:bodyPr wrap="square" rtlCol="0">
            <a:spAutoFit/>
          </a:bodyPr>
          <a:lstStyle/>
          <a:p>
            <a:r>
              <a:rPr lang="en-US" altLang="zh-CN" sz="1600" dirty="0"/>
              <a:t>TASK 4: Add a scatter chart to show correlation between payload and launch success.</a:t>
            </a:r>
          </a:p>
          <a:p>
            <a:r>
              <a:rPr lang="en-US" altLang="zh-CN" sz="1600" dirty="0"/>
              <a:t>                                Using </a:t>
            </a:r>
            <a:r>
              <a:rPr lang="en-US" altLang="zh-CN" sz="1600" b="1" dirty="0" err="1">
                <a:latin typeface="Times New Roman" panose="02020603050405020304" pitchFamily="18" charset="0"/>
                <a:cs typeface="Times New Roman" panose="02020603050405020304" pitchFamily="18" charset="0"/>
              </a:rPr>
              <a:t>html.Div</a:t>
            </a:r>
            <a:r>
              <a:rPr lang="en-US" altLang="zh-CN" sz="1600" b="1" dirty="0">
                <a:latin typeface="Times New Roman" panose="02020603050405020304" pitchFamily="18" charset="0"/>
                <a:cs typeface="Times New Roman" panose="02020603050405020304" pitchFamily="18" charset="0"/>
              </a:rPr>
              <a:t>() </a:t>
            </a:r>
            <a:r>
              <a:rPr lang="en-US" altLang="zh-CN" sz="1600" dirty="0"/>
              <a:t>to add the scatter chart.</a:t>
            </a:r>
          </a:p>
          <a:p>
            <a:endParaRPr lang="en-US" altLang="zh-CN" sz="1600" dirty="0"/>
          </a:p>
          <a:p>
            <a:r>
              <a:rPr lang="en-US" altLang="zh-CN" sz="1600" dirty="0"/>
              <a:t>Using </a:t>
            </a:r>
            <a:r>
              <a:rPr lang="en-US" altLang="zh-CN" sz="1600" b="1" dirty="0">
                <a:latin typeface="Times New Roman" panose="02020603050405020304" pitchFamily="18" charset="0"/>
                <a:cs typeface="Times New Roman" panose="02020603050405020304" pitchFamily="18" charset="0"/>
              </a:rPr>
              <a:t>@app.callback </a:t>
            </a:r>
            <a:r>
              <a:rPr lang="en-US" altLang="zh-CN" sz="1600" dirty="0"/>
              <a:t>to set up inputs </a:t>
            </a:r>
          </a:p>
          <a:p>
            <a:r>
              <a:rPr lang="en-US" altLang="zh-CN" sz="1600" dirty="0"/>
              <a:t>and outputs of payload slider.</a:t>
            </a:r>
          </a:p>
        </p:txBody>
      </p:sp>
      <p:sp>
        <p:nvSpPr>
          <p:cNvPr id="20" name="TextBox 19">
            <a:extLst>
              <a:ext uri="{FF2B5EF4-FFF2-40B4-BE49-F238E27FC236}">
                <a16:creationId xmlns:a16="http://schemas.microsoft.com/office/drawing/2014/main" id="{8E6F0106-5BEB-C6A3-D0AC-924763014098}"/>
              </a:ext>
            </a:extLst>
          </p:cNvPr>
          <p:cNvSpPr txBox="1"/>
          <p:nvPr/>
        </p:nvSpPr>
        <p:spPr>
          <a:xfrm>
            <a:off x="9372869" y="2819090"/>
            <a:ext cx="1665742" cy="1569660"/>
          </a:xfrm>
          <a:prstGeom prst="rect">
            <a:avLst/>
          </a:prstGeom>
          <a:noFill/>
        </p:spPr>
        <p:txBody>
          <a:bodyPr wrap="square" rtlCol="0">
            <a:spAutoFit/>
          </a:bodyPr>
          <a:lstStyle/>
          <a:p>
            <a:r>
              <a:rPr lang="en-US" altLang="zh-CN" sz="1600" dirty="0"/>
              <a:t>Using </a:t>
            </a:r>
            <a:r>
              <a:rPr lang="en-US" altLang="zh-CN" sz="1600" b="1" dirty="0" err="1">
                <a:latin typeface="Times New Roman" panose="02020603050405020304" pitchFamily="18" charset="0"/>
                <a:cs typeface="Times New Roman" panose="02020603050405020304" pitchFamily="18" charset="0"/>
              </a:rPr>
              <a:t>app.run_server</a:t>
            </a:r>
            <a:r>
              <a:rPr lang="en-US" altLang="zh-CN" sz="1600" b="1" dirty="0">
                <a:latin typeface="Times New Roman" panose="02020603050405020304" pitchFamily="18" charset="0"/>
                <a:cs typeface="Times New Roman" panose="02020603050405020304" pitchFamily="18" charset="0"/>
              </a:rPr>
              <a:t>()  </a:t>
            </a:r>
            <a:r>
              <a:rPr lang="en-US" altLang="zh-CN" sz="1600" dirty="0"/>
              <a:t>to run the above tasks on the allocated web.</a:t>
            </a:r>
          </a:p>
        </p:txBody>
      </p:sp>
      <p:sp>
        <p:nvSpPr>
          <p:cNvPr id="5" name="TextBox 4">
            <a:hlinkClick r:id="rId3"/>
            <a:extLst>
              <a:ext uri="{FF2B5EF4-FFF2-40B4-BE49-F238E27FC236}">
                <a16:creationId xmlns:a16="http://schemas.microsoft.com/office/drawing/2014/main" id="{3F59A579-BF3A-832C-94B9-3D45C195E04A}"/>
              </a:ext>
            </a:extLst>
          </p:cNvPr>
          <p:cNvSpPr txBox="1"/>
          <p:nvPr/>
        </p:nvSpPr>
        <p:spPr>
          <a:xfrm>
            <a:off x="2742757" y="5948823"/>
            <a:ext cx="6706486" cy="369332"/>
          </a:xfrm>
          <a:prstGeom prst="rect">
            <a:avLst/>
          </a:prstGeom>
          <a:noFill/>
        </p:spPr>
        <p:txBody>
          <a:bodyPr wrap="square">
            <a:spAutoFit/>
          </a:bodyPr>
          <a:lstStyle/>
          <a:p>
            <a:r>
              <a:rPr lang="en-US" sz="1800" dirty="0">
                <a:hlinkClick r:id="rId4"/>
              </a:rPr>
              <a:t>GitHub URL: 7-SpaceX_dash_app.py</a:t>
            </a:r>
            <a:endParaRPr lang="en-US" dirty="0"/>
          </a:p>
        </p:txBody>
      </p:sp>
    </p:spTree>
    <p:extLst>
      <p:ext uri="{BB962C8B-B14F-4D97-AF65-F5344CB8AC3E}">
        <p14:creationId xmlns:p14="http://schemas.microsoft.com/office/powerpoint/2010/main" val="788745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68A92-518F-5BA9-382C-8473EF3A1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16508-8484-392F-6E0C-393B14668E8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8.</a:t>
            </a:r>
            <a:r>
              <a:rPr lang="en-US" altLang="zh-CN" dirty="0">
                <a:solidFill>
                  <a:schemeClr val="accent2"/>
                </a:solidFill>
                <a:latin typeface="Abadi"/>
              </a:rPr>
              <a:t>ML Prediction</a:t>
            </a:r>
            <a:endParaRPr lang="en-US" dirty="0">
              <a:solidFill>
                <a:schemeClr val="accent2"/>
              </a:solidFill>
            </a:endParaRPr>
          </a:p>
        </p:txBody>
      </p:sp>
      <p:sp>
        <p:nvSpPr>
          <p:cNvPr id="4" name="Arrow: Pentagon 3">
            <a:extLst>
              <a:ext uri="{FF2B5EF4-FFF2-40B4-BE49-F238E27FC236}">
                <a16:creationId xmlns:a16="http://schemas.microsoft.com/office/drawing/2014/main" id="{E0E0C5BA-D5C6-87ED-7E79-7910FFE6B4EE}"/>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97F93D06-1403-89A0-BB7F-C997B8495F04}"/>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E14DBCFA-23AA-845A-BC21-17FACAC69419}"/>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1E691FCE-D001-86A7-7409-4BF7AA41C480}"/>
              </a:ext>
            </a:extLst>
          </p:cNvPr>
          <p:cNvSpPr/>
          <p:nvPr/>
        </p:nvSpPr>
        <p:spPr>
          <a:xfrm>
            <a:off x="7030523" y="1339702"/>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06379E31-D1D7-C57F-BFB2-FE2549872CE5}"/>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20863D74-6915-69A3-8508-053289B67038}"/>
              </a:ext>
            </a:extLst>
          </p:cNvPr>
          <p:cNvSpPr txBox="1"/>
          <p:nvPr/>
        </p:nvSpPr>
        <p:spPr>
          <a:xfrm>
            <a:off x="445510" y="2788268"/>
            <a:ext cx="1640805" cy="1600438"/>
          </a:xfrm>
          <a:prstGeom prst="rect">
            <a:avLst/>
          </a:prstGeom>
          <a:noFill/>
        </p:spPr>
        <p:txBody>
          <a:bodyPr wrap="square" rtlCol="0">
            <a:spAutoFit/>
          </a:bodyPr>
          <a:lstStyle/>
          <a:p>
            <a:r>
              <a:rPr lang="en-US" altLang="zh-CN" sz="1600" dirty="0"/>
              <a:t>Creating a NumPy</a:t>
            </a:r>
          </a:p>
          <a:p>
            <a:r>
              <a:rPr lang="en-US" altLang="zh-CN" sz="1600" dirty="0"/>
              <a:t>array from the column</a:t>
            </a:r>
          </a:p>
          <a:p>
            <a:r>
              <a:rPr lang="en-US" altLang="zh-CN" sz="1600" dirty="0"/>
              <a:t>“Class” in data.</a:t>
            </a:r>
          </a:p>
          <a:p>
            <a:endParaRPr lang="en-US" altLang="zh-CN" dirty="0"/>
          </a:p>
        </p:txBody>
      </p:sp>
      <p:sp>
        <p:nvSpPr>
          <p:cNvPr id="17" name="TextBox 16">
            <a:extLst>
              <a:ext uri="{FF2B5EF4-FFF2-40B4-BE49-F238E27FC236}">
                <a16:creationId xmlns:a16="http://schemas.microsoft.com/office/drawing/2014/main" id="{163C4B2B-FA42-3B20-EF83-920F45C86587}"/>
              </a:ext>
            </a:extLst>
          </p:cNvPr>
          <p:cNvSpPr txBox="1"/>
          <p:nvPr/>
        </p:nvSpPr>
        <p:spPr>
          <a:xfrm>
            <a:off x="2618339" y="1905506"/>
            <a:ext cx="1833800" cy="3046988"/>
          </a:xfrm>
          <a:prstGeom prst="rect">
            <a:avLst/>
          </a:prstGeom>
          <a:noFill/>
        </p:spPr>
        <p:txBody>
          <a:bodyPr wrap="square" rtlCol="0">
            <a:spAutoFit/>
          </a:bodyPr>
          <a:lstStyle/>
          <a:p>
            <a:r>
              <a:rPr lang="en-US" altLang="zh-CN" sz="1600" dirty="0"/>
              <a:t>Standardizing the</a:t>
            </a:r>
          </a:p>
          <a:p>
            <a:r>
              <a:rPr lang="en-US" altLang="zh-CN" sz="1600" dirty="0"/>
              <a:t>data with</a:t>
            </a:r>
          </a:p>
          <a:p>
            <a:r>
              <a:rPr lang="en-US" altLang="zh-CN" sz="1600" dirty="0"/>
              <a:t>Standard Scaler, then</a:t>
            </a:r>
          </a:p>
          <a:p>
            <a:r>
              <a:rPr lang="en-US" altLang="zh-CN" sz="1600" dirty="0"/>
              <a:t>fitting and</a:t>
            </a:r>
          </a:p>
          <a:p>
            <a:r>
              <a:rPr lang="en-US" altLang="zh-CN" sz="1600" dirty="0"/>
              <a:t>transforming it.</a:t>
            </a:r>
          </a:p>
          <a:p>
            <a:endParaRPr lang="en-US" altLang="zh-CN" sz="1600" dirty="0"/>
          </a:p>
          <a:p>
            <a:r>
              <a:rPr lang="en-US" sz="1600" dirty="0"/>
              <a:t>Splitting the data into training and testing sets with </a:t>
            </a:r>
            <a:r>
              <a:rPr lang="en-US" sz="1600" dirty="0" err="1"/>
              <a:t>train_test_split</a:t>
            </a:r>
            <a:r>
              <a:rPr lang="en-US" sz="1600" dirty="0"/>
              <a:t> function.</a:t>
            </a:r>
            <a:endParaRPr lang="en-US" altLang="zh-CN" sz="1600" dirty="0"/>
          </a:p>
        </p:txBody>
      </p:sp>
      <p:sp>
        <p:nvSpPr>
          <p:cNvPr id="18" name="TextBox 17">
            <a:extLst>
              <a:ext uri="{FF2B5EF4-FFF2-40B4-BE49-F238E27FC236}">
                <a16:creationId xmlns:a16="http://schemas.microsoft.com/office/drawing/2014/main" id="{871D0A47-D295-A954-C72B-893052FD2585}"/>
              </a:ext>
            </a:extLst>
          </p:cNvPr>
          <p:cNvSpPr txBox="1"/>
          <p:nvPr/>
        </p:nvSpPr>
        <p:spPr>
          <a:xfrm>
            <a:off x="4881999" y="1941882"/>
            <a:ext cx="1577933" cy="3293209"/>
          </a:xfrm>
          <a:prstGeom prst="rect">
            <a:avLst/>
          </a:prstGeom>
          <a:noFill/>
        </p:spPr>
        <p:txBody>
          <a:bodyPr wrap="square" rtlCol="0">
            <a:spAutoFit/>
          </a:bodyPr>
          <a:lstStyle/>
          <a:p>
            <a:r>
              <a:rPr lang="en-US" sz="1600" dirty="0"/>
              <a:t>Creating a </a:t>
            </a:r>
            <a:r>
              <a:rPr lang="en-US" sz="1600" dirty="0" err="1"/>
              <a:t>GridSearchCV</a:t>
            </a:r>
            <a:r>
              <a:rPr lang="en-US" sz="1600" dirty="0"/>
              <a:t> object with cv = 10 to find the best parameters.</a:t>
            </a:r>
          </a:p>
          <a:p>
            <a:endParaRPr lang="en-US" sz="1600" dirty="0"/>
          </a:p>
          <a:p>
            <a:r>
              <a:rPr lang="en-US" sz="1600" dirty="0"/>
              <a:t>Applying </a:t>
            </a:r>
            <a:r>
              <a:rPr lang="en-US" sz="1600" dirty="0" err="1"/>
              <a:t>GridSearchCV</a:t>
            </a:r>
            <a:r>
              <a:rPr lang="en-US" sz="1600" dirty="0"/>
              <a:t> on </a:t>
            </a:r>
            <a:r>
              <a:rPr lang="en-US" sz="1600" dirty="0" err="1"/>
              <a:t>LogReg</a:t>
            </a:r>
            <a:r>
              <a:rPr lang="en-US" sz="1600" dirty="0"/>
              <a:t>, SVM, Decision Tree, and KNN models.</a:t>
            </a:r>
          </a:p>
        </p:txBody>
      </p:sp>
      <p:sp>
        <p:nvSpPr>
          <p:cNvPr id="19" name="TextBox 18">
            <a:extLst>
              <a:ext uri="{FF2B5EF4-FFF2-40B4-BE49-F238E27FC236}">
                <a16:creationId xmlns:a16="http://schemas.microsoft.com/office/drawing/2014/main" id="{02EAA530-07B2-7518-F9AB-1C5A8F37E085}"/>
              </a:ext>
            </a:extLst>
          </p:cNvPr>
          <p:cNvSpPr txBox="1"/>
          <p:nvPr/>
        </p:nvSpPr>
        <p:spPr>
          <a:xfrm>
            <a:off x="7050021" y="2311213"/>
            <a:ext cx="1818564" cy="2554545"/>
          </a:xfrm>
          <a:prstGeom prst="rect">
            <a:avLst/>
          </a:prstGeom>
          <a:noFill/>
        </p:spPr>
        <p:txBody>
          <a:bodyPr wrap="square" rtlCol="0">
            <a:spAutoFit/>
          </a:bodyPr>
          <a:lstStyle/>
          <a:p>
            <a:r>
              <a:rPr lang="en-US" sz="1600" dirty="0"/>
              <a:t>Calculating the accuracy on the test data using the method .score() for all models </a:t>
            </a:r>
          </a:p>
          <a:p>
            <a:endParaRPr lang="en-US" altLang="zh-CN" sz="1600" dirty="0"/>
          </a:p>
          <a:p>
            <a:r>
              <a:rPr lang="en-US" sz="1600" dirty="0"/>
              <a:t>Examining the confusion matrix for all models</a:t>
            </a:r>
            <a:endParaRPr lang="en-US" altLang="zh-CN" sz="1600" dirty="0"/>
          </a:p>
        </p:txBody>
      </p:sp>
      <p:sp>
        <p:nvSpPr>
          <p:cNvPr id="20" name="TextBox 19">
            <a:extLst>
              <a:ext uri="{FF2B5EF4-FFF2-40B4-BE49-F238E27FC236}">
                <a16:creationId xmlns:a16="http://schemas.microsoft.com/office/drawing/2014/main" id="{A2F9BB87-D2A5-022B-0460-C72797A6F67D}"/>
              </a:ext>
            </a:extLst>
          </p:cNvPr>
          <p:cNvSpPr txBox="1"/>
          <p:nvPr/>
        </p:nvSpPr>
        <p:spPr>
          <a:xfrm>
            <a:off x="9227545" y="2557433"/>
            <a:ext cx="1586229" cy="2062103"/>
          </a:xfrm>
          <a:prstGeom prst="rect">
            <a:avLst/>
          </a:prstGeom>
          <a:noFill/>
        </p:spPr>
        <p:txBody>
          <a:bodyPr wrap="square" rtlCol="0">
            <a:spAutoFit/>
          </a:bodyPr>
          <a:lstStyle/>
          <a:p>
            <a:r>
              <a:rPr lang="en-US" sz="1600" dirty="0"/>
              <a:t>Finding the method performs best by examining the </a:t>
            </a:r>
            <a:r>
              <a:rPr lang="en-US" sz="1600" dirty="0" err="1"/>
              <a:t>Jaccard_score</a:t>
            </a:r>
            <a:r>
              <a:rPr lang="en-US" sz="1600" dirty="0"/>
              <a:t> and F1_score metrics</a:t>
            </a:r>
            <a:endParaRPr lang="en-US" dirty="0"/>
          </a:p>
        </p:txBody>
      </p:sp>
      <p:sp>
        <p:nvSpPr>
          <p:cNvPr id="5" name="TextBox 4">
            <a:hlinkClick r:id="rId3"/>
            <a:extLst>
              <a:ext uri="{FF2B5EF4-FFF2-40B4-BE49-F238E27FC236}">
                <a16:creationId xmlns:a16="http://schemas.microsoft.com/office/drawing/2014/main" id="{4D8E5E16-78F2-E798-1044-C3435DBD2225}"/>
              </a:ext>
            </a:extLst>
          </p:cNvPr>
          <p:cNvSpPr txBox="1"/>
          <p:nvPr/>
        </p:nvSpPr>
        <p:spPr>
          <a:xfrm>
            <a:off x="2849217" y="5949712"/>
            <a:ext cx="6295669" cy="369332"/>
          </a:xfrm>
          <a:prstGeom prst="rect">
            <a:avLst/>
          </a:prstGeom>
          <a:noFill/>
        </p:spPr>
        <p:txBody>
          <a:bodyPr wrap="square">
            <a:spAutoFit/>
          </a:bodyPr>
          <a:lstStyle/>
          <a:p>
            <a:r>
              <a:rPr lang="en-US" sz="1800" dirty="0">
                <a:hlinkClick r:id="rId4"/>
              </a:rPr>
              <a:t>GitHub URL: 8-SpaceX-Machine-Learning-Prediction.ipynb</a:t>
            </a:r>
            <a:endParaRPr lang="en-US" dirty="0"/>
          </a:p>
        </p:txBody>
      </p:sp>
    </p:spTree>
    <p:extLst>
      <p:ext uri="{BB962C8B-B14F-4D97-AF65-F5344CB8AC3E}">
        <p14:creationId xmlns:p14="http://schemas.microsoft.com/office/powerpoint/2010/main" val="421305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AAA-B0D5-351D-D950-BF784A824FFA}"/>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D489D21F-4148-B2DA-55AA-236090959BDC}"/>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8D88D83B-88C0-F1AE-55CF-487C3400E1C0}"/>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4. Results</a:t>
            </a:r>
            <a:endParaRPr lang="en-US" sz="4800" dirty="0">
              <a:solidFill>
                <a:srgbClr val="0B49CB"/>
              </a:solidFill>
            </a:endParaRPr>
          </a:p>
        </p:txBody>
      </p:sp>
    </p:spTree>
    <p:extLst>
      <p:ext uri="{BB962C8B-B14F-4D97-AF65-F5344CB8AC3E}">
        <p14:creationId xmlns:p14="http://schemas.microsoft.com/office/powerpoint/2010/main" val="1308110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0CE7B-1CAA-AF42-1D18-F06BE5316C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403025-1A50-7AB8-77AC-5E9C7E476C7B}"/>
              </a:ext>
            </a:extLst>
          </p:cNvPr>
          <p:cNvSpPr>
            <a:spLocks noGrp="1"/>
          </p:cNvSpPr>
          <p:nvPr>
            <p:ph type="title"/>
          </p:nvPr>
        </p:nvSpPr>
        <p:spPr>
          <a:xfrm>
            <a:off x="6222118" y="262762"/>
            <a:ext cx="5507421" cy="2536975"/>
          </a:xfrm>
        </p:spPr>
        <p:txBody>
          <a:bodyPr anchor="b">
            <a:normAutofit/>
          </a:bodyPr>
          <a:lstStyle/>
          <a:p>
            <a:r>
              <a:rPr lang="en-US" dirty="0"/>
              <a:t>4. Results</a:t>
            </a:r>
          </a:p>
        </p:txBody>
      </p:sp>
      <p:pic>
        <p:nvPicPr>
          <p:cNvPr id="10" name="Content Placeholder 10" descr="Child looking at a world map">
            <a:extLst>
              <a:ext uri="{FF2B5EF4-FFF2-40B4-BE49-F238E27FC236}">
                <a16:creationId xmlns:a16="http://schemas.microsoft.com/office/drawing/2014/main" id="{756DE335-228B-46CC-8A52-B8B4D0A564B7}"/>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120" b="120"/>
          <a:stretch/>
        </p:blipFill>
        <p:spPr>
          <a:xfrm>
            <a:off x="707393" y="847600"/>
            <a:ext cx="4619625" cy="4617720"/>
          </a:xfrm>
        </p:spPr>
      </p:pic>
      <p:sp>
        <p:nvSpPr>
          <p:cNvPr id="5" name="Content Placeholder 4">
            <a:extLst>
              <a:ext uri="{FF2B5EF4-FFF2-40B4-BE49-F238E27FC236}">
                <a16:creationId xmlns:a16="http://schemas.microsoft.com/office/drawing/2014/main" id="{3A3D7D52-FCC2-0662-E943-5D6EF019E890}"/>
              </a:ext>
            </a:extLst>
          </p:cNvPr>
          <p:cNvSpPr>
            <a:spLocks noGrp="1"/>
          </p:cNvSpPr>
          <p:nvPr>
            <p:ph idx="1"/>
          </p:nvPr>
        </p:nvSpPr>
        <p:spPr>
          <a:xfrm>
            <a:off x="6222118" y="3323838"/>
            <a:ext cx="5507421" cy="2141482"/>
          </a:xfrm>
        </p:spPr>
        <p:txBody>
          <a:bodyPr>
            <a:normAutofit/>
          </a:bodyPr>
          <a:lstStyle/>
          <a:p>
            <a:r>
              <a:rPr lang="en-US" dirty="0"/>
              <a:t>• Exploratory data analysis results</a:t>
            </a:r>
          </a:p>
          <a:p>
            <a:r>
              <a:rPr lang="en-US" dirty="0"/>
              <a:t>• Interactive analytics demo</a:t>
            </a:r>
          </a:p>
          <a:p>
            <a:r>
              <a:rPr lang="en-US" dirty="0"/>
              <a:t>• Predictive analysis results</a:t>
            </a:r>
          </a:p>
        </p:txBody>
      </p:sp>
    </p:spTree>
    <p:extLst>
      <p:ext uri="{BB962C8B-B14F-4D97-AF65-F5344CB8AC3E}">
        <p14:creationId xmlns:p14="http://schemas.microsoft.com/office/powerpoint/2010/main" val="2772837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909D-B5FB-C6A4-6EF6-09AF87ECBD3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70E0822-6077-311F-3528-ABDE485ABED4}"/>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36E7F4-020E-738A-9268-A3900ADC58E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508E8E2C-FE44-D5A0-5BBF-362F8C201640}"/>
              </a:ext>
            </a:extLst>
          </p:cNvPr>
          <p:cNvSpPr txBox="1"/>
          <p:nvPr/>
        </p:nvSpPr>
        <p:spPr>
          <a:xfrm>
            <a:off x="1133707" y="2033451"/>
            <a:ext cx="3061253" cy="2554545"/>
          </a:xfrm>
          <a:prstGeom prst="rect">
            <a:avLst/>
          </a:prstGeom>
          <a:noFill/>
        </p:spPr>
        <p:txBody>
          <a:bodyPr wrap="square" rtlCol="0">
            <a:spAutoFit/>
          </a:bodyPr>
          <a:lstStyle/>
          <a:p>
            <a:r>
              <a:rPr lang="en-US" sz="1600" i="0" dirty="0">
                <a:effectLst/>
                <a:latin typeface="system-ui"/>
              </a:rPr>
              <a:t>TASK 1: </a:t>
            </a:r>
            <a:r>
              <a:rPr lang="en-US" sz="1600" b="1" i="0" dirty="0">
                <a:effectLst/>
                <a:latin typeface="system-ui"/>
              </a:rPr>
              <a:t>Display the names of the unique launch sites in the space mission</a:t>
            </a:r>
          </a:p>
          <a:p>
            <a:pPr marL="342900" indent="-342900">
              <a:buAutoNum type="arabicPeriod"/>
            </a:pPr>
            <a:endParaRPr lang="en-US" sz="1600" dirty="0"/>
          </a:p>
          <a:p>
            <a:r>
              <a:rPr lang="en-US" sz="1600" dirty="0" err="1"/>
              <a:t>Launch_Site</a:t>
            </a:r>
            <a:r>
              <a:rPr lang="en-US" sz="1600" dirty="0"/>
              <a:t> </a:t>
            </a:r>
          </a:p>
          <a:p>
            <a:pPr marL="342900" indent="-342900">
              <a:buAutoNum type="arabicPeriod"/>
            </a:pPr>
            <a:r>
              <a:rPr lang="en-US" sz="1600" dirty="0"/>
              <a:t>CCAFS LC-40 </a:t>
            </a:r>
          </a:p>
          <a:p>
            <a:pPr marL="342900" indent="-342900">
              <a:buAutoNum type="arabicPeriod"/>
            </a:pPr>
            <a:r>
              <a:rPr lang="en-US" sz="1600" dirty="0"/>
              <a:t>VAFB SLC-4E </a:t>
            </a:r>
          </a:p>
          <a:p>
            <a:pPr marL="342900" indent="-342900">
              <a:buAutoNum type="arabicPeriod"/>
            </a:pPr>
            <a:r>
              <a:rPr lang="en-US" sz="1600" dirty="0"/>
              <a:t>KSC LC-39A </a:t>
            </a:r>
          </a:p>
          <a:p>
            <a:pPr marL="342900" indent="-342900">
              <a:buAutoNum type="arabicPeriod"/>
            </a:pPr>
            <a:r>
              <a:rPr lang="en-US" sz="1600" dirty="0"/>
              <a:t>CCAFS SLC-40</a:t>
            </a:r>
          </a:p>
          <a:p>
            <a:pPr marL="342900" indent="-342900">
              <a:buAutoNum type="arabicPeriod"/>
            </a:pP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74F3DD4E-3B3D-97FA-C585-17223D9C3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133" y="2013313"/>
            <a:ext cx="4972744" cy="3400900"/>
          </a:xfrm>
          <a:prstGeom prst="rect">
            <a:avLst/>
          </a:prstGeom>
        </p:spPr>
      </p:pic>
    </p:spTree>
    <p:extLst>
      <p:ext uri="{BB962C8B-B14F-4D97-AF65-F5344CB8AC3E}">
        <p14:creationId xmlns:p14="http://schemas.microsoft.com/office/powerpoint/2010/main" val="335182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Outline</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1352943"/>
            <a:ext cx="5552091" cy="4386026"/>
          </a:xfrm>
          <a:noFill/>
        </p:spPr>
        <p:txBody>
          <a:bodyPr>
            <a:normAutofit/>
          </a:bodyPr>
          <a:lstStyle/>
          <a:p>
            <a:r>
              <a:rPr lang="en-US" dirty="0"/>
              <a:t>1. Executive Summary</a:t>
            </a:r>
          </a:p>
          <a:p>
            <a:r>
              <a:rPr lang="en-US" dirty="0"/>
              <a:t>2. Introduction</a:t>
            </a:r>
          </a:p>
          <a:p>
            <a:r>
              <a:rPr lang="en-US" dirty="0"/>
              <a:t>3. Methodology</a:t>
            </a:r>
          </a:p>
          <a:p>
            <a:r>
              <a:rPr lang="en-US" dirty="0"/>
              <a:t>4. Results</a:t>
            </a:r>
          </a:p>
          <a:p>
            <a:r>
              <a:rPr lang="en-US" dirty="0"/>
              <a:t>5. Conclusion</a:t>
            </a:r>
          </a:p>
          <a:p>
            <a:r>
              <a:rPr lang="en-US" dirty="0"/>
              <a:t>6. Appendix</a:t>
            </a:r>
          </a:p>
          <a:p>
            <a:endParaRPr lang="en-US" dirty="0"/>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B16DB-65C5-F38F-F1E7-FD080E27323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8F970D6-0F2E-0962-64DB-2F6FDBFD6386}"/>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65147-16E1-1CB1-9F91-C7F36F1B3B1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EDA84DA5-E8A7-5873-7214-242FA6AC89AE}"/>
              </a:ext>
            </a:extLst>
          </p:cNvPr>
          <p:cNvSpPr txBox="1"/>
          <p:nvPr/>
        </p:nvSpPr>
        <p:spPr>
          <a:xfrm>
            <a:off x="1439325" y="1888945"/>
            <a:ext cx="3902119" cy="830997"/>
          </a:xfrm>
          <a:prstGeom prst="rect">
            <a:avLst/>
          </a:prstGeom>
          <a:noFill/>
        </p:spPr>
        <p:txBody>
          <a:bodyPr wrap="square" rtlCol="0">
            <a:spAutoFit/>
          </a:bodyPr>
          <a:lstStyle/>
          <a:p>
            <a:pPr algn="l"/>
            <a:r>
              <a:rPr lang="en-US" sz="1600" b="1" i="0" dirty="0">
                <a:effectLst/>
                <a:latin typeface="system-ui"/>
              </a:rPr>
              <a:t>Task 2</a:t>
            </a:r>
          </a:p>
          <a:p>
            <a:pPr algn="l"/>
            <a:r>
              <a:rPr lang="en-US" sz="1600" b="1" i="0" dirty="0">
                <a:effectLst/>
                <a:latin typeface="system-ui"/>
              </a:rPr>
              <a:t>Display 5 records where launch sites begin with the string 'CCA'</a:t>
            </a:r>
          </a:p>
        </p:txBody>
      </p:sp>
      <p:pic>
        <p:nvPicPr>
          <p:cNvPr id="6" name="Picture 5" descr="A screenshot of a computer&#10;&#10;Description automatically generated">
            <a:extLst>
              <a:ext uri="{FF2B5EF4-FFF2-40B4-BE49-F238E27FC236}">
                <a16:creationId xmlns:a16="http://schemas.microsoft.com/office/drawing/2014/main" id="{7971FE7C-1426-0B3A-D542-F7CE23D2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409" y="2072987"/>
            <a:ext cx="3313301" cy="3400900"/>
          </a:xfrm>
          <a:prstGeom prst="rect">
            <a:avLst/>
          </a:prstGeom>
        </p:spPr>
      </p:pic>
    </p:spTree>
    <p:extLst>
      <p:ext uri="{BB962C8B-B14F-4D97-AF65-F5344CB8AC3E}">
        <p14:creationId xmlns:p14="http://schemas.microsoft.com/office/powerpoint/2010/main" val="421005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39A91-869B-E67A-13C4-CF552A33ED0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CB648ED-3D57-9146-06F1-9106BBCB0D4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83DE02-4408-4FA7-CE62-D8D8B5E8636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1C96D5DF-2A0A-9796-85D1-17ADC99B04AE}"/>
              </a:ext>
            </a:extLst>
          </p:cNvPr>
          <p:cNvSpPr txBox="1"/>
          <p:nvPr/>
        </p:nvSpPr>
        <p:spPr>
          <a:xfrm>
            <a:off x="1133707" y="2033451"/>
            <a:ext cx="3061253" cy="2554545"/>
          </a:xfrm>
          <a:prstGeom prst="rect">
            <a:avLst/>
          </a:prstGeom>
          <a:noFill/>
        </p:spPr>
        <p:txBody>
          <a:bodyPr wrap="square" rtlCol="0">
            <a:spAutoFit/>
          </a:bodyPr>
          <a:lstStyle/>
          <a:p>
            <a:pPr algn="l"/>
            <a:r>
              <a:rPr lang="en-US" sz="1600" b="1" i="0" dirty="0">
                <a:effectLst/>
                <a:latin typeface="system-ui"/>
              </a:rPr>
              <a:t>Task 3</a:t>
            </a:r>
          </a:p>
          <a:p>
            <a:pPr algn="l"/>
            <a:r>
              <a:rPr lang="en-US" sz="1600" b="1" i="0" dirty="0">
                <a:effectLst/>
                <a:latin typeface="system-ui"/>
              </a:rPr>
              <a:t>Display the total payload mass carried by boosters launched by NASA (CRS)</a:t>
            </a:r>
          </a:p>
          <a:p>
            <a:endParaRPr lang="en-US" sz="1600" b="1" i="0" dirty="0">
              <a:effectLst/>
              <a:latin typeface="system-ui"/>
            </a:endParaRPr>
          </a:p>
          <a:p>
            <a:pPr marL="342900" indent="-342900">
              <a:buAutoNum type="arabicPeriod"/>
            </a:pPr>
            <a:r>
              <a:rPr lang="en-US" sz="1600" dirty="0"/>
              <a:t>The sum of total payload mass carried by boosters which were launched by NASA is: 619967.</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F07EDFBB-2F0C-C6E0-1ABB-3A25CF0EA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4940"/>
            <a:ext cx="5468113" cy="2553056"/>
          </a:xfrm>
          <a:prstGeom prst="rect">
            <a:avLst/>
          </a:prstGeom>
        </p:spPr>
      </p:pic>
    </p:spTree>
    <p:extLst>
      <p:ext uri="{BB962C8B-B14F-4D97-AF65-F5344CB8AC3E}">
        <p14:creationId xmlns:p14="http://schemas.microsoft.com/office/powerpoint/2010/main" val="23745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6F6E0-C518-A13F-8788-C4526D92F00C}"/>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D1A19-C9D2-BDB6-4DFD-22A63CBCA9FA}"/>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907C6B-D433-8785-9C24-146A66EFDA3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9D5CEE5E-6656-1EEC-6602-511E4DE75E0E}"/>
              </a:ext>
            </a:extLst>
          </p:cNvPr>
          <p:cNvSpPr txBox="1"/>
          <p:nvPr/>
        </p:nvSpPr>
        <p:spPr>
          <a:xfrm>
            <a:off x="1133707" y="2033451"/>
            <a:ext cx="3061253" cy="2062103"/>
          </a:xfrm>
          <a:prstGeom prst="rect">
            <a:avLst/>
          </a:prstGeom>
          <a:noFill/>
        </p:spPr>
        <p:txBody>
          <a:bodyPr wrap="square" rtlCol="0">
            <a:spAutoFit/>
          </a:bodyPr>
          <a:lstStyle/>
          <a:p>
            <a:pPr algn="l"/>
            <a:r>
              <a:rPr lang="en-US" sz="1600" b="1" i="0" dirty="0">
                <a:effectLst/>
                <a:latin typeface="system-ui"/>
              </a:rPr>
              <a:t>Task 4</a:t>
            </a:r>
          </a:p>
          <a:p>
            <a:pPr algn="l"/>
            <a:r>
              <a:rPr lang="en-US" sz="1600" b="1" i="0" dirty="0">
                <a:effectLst/>
                <a:latin typeface="system-ui"/>
              </a:rPr>
              <a:t>Display average payload mass carried by booster version F9 v1.1</a:t>
            </a:r>
          </a:p>
          <a:p>
            <a:pPr marL="342900" indent="-342900">
              <a:buAutoNum type="arabicPeriod"/>
            </a:pPr>
            <a:endParaRPr lang="en-US" sz="1600" dirty="0"/>
          </a:p>
          <a:p>
            <a:r>
              <a:rPr lang="en-US" sz="1600" dirty="0"/>
              <a:t>The average payload mass carried by booster version which like “F9 v1.1” is: 2928.4</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7DB26101-89CE-9885-E61B-2991CEFD8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2033451"/>
            <a:ext cx="6239746" cy="2362530"/>
          </a:xfrm>
          <a:prstGeom prst="rect">
            <a:avLst/>
          </a:prstGeom>
        </p:spPr>
      </p:pic>
    </p:spTree>
    <p:extLst>
      <p:ext uri="{BB962C8B-B14F-4D97-AF65-F5344CB8AC3E}">
        <p14:creationId xmlns:p14="http://schemas.microsoft.com/office/powerpoint/2010/main" val="103603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D2AB3-0E6E-03FC-FC30-46390AF60351}"/>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B4C923-F591-6F58-2716-34CDDE93668F}"/>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22161-6E7B-0EAA-BBA4-CD2AB241240E}"/>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CA2CFC47-F188-C2BD-42B5-4EBF196B62A3}"/>
              </a:ext>
            </a:extLst>
          </p:cNvPr>
          <p:cNvSpPr txBox="1"/>
          <p:nvPr/>
        </p:nvSpPr>
        <p:spPr>
          <a:xfrm>
            <a:off x="1133707" y="2033451"/>
            <a:ext cx="2188121" cy="1323439"/>
          </a:xfrm>
          <a:prstGeom prst="rect">
            <a:avLst/>
          </a:prstGeom>
          <a:noFill/>
        </p:spPr>
        <p:txBody>
          <a:bodyPr wrap="square" rtlCol="0">
            <a:spAutoFit/>
          </a:bodyPr>
          <a:lstStyle/>
          <a:p>
            <a:pPr algn="l"/>
            <a:r>
              <a:rPr lang="en-US" sz="1600" b="1" i="0" dirty="0">
                <a:effectLst/>
                <a:latin typeface="system-ui"/>
              </a:rPr>
              <a:t>Task 5</a:t>
            </a:r>
          </a:p>
          <a:p>
            <a:pPr algn="l"/>
            <a:r>
              <a:rPr lang="en-US" sz="1600" b="1" i="0" dirty="0">
                <a:effectLst/>
                <a:latin typeface="system-ui"/>
              </a:rPr>
              <a:t>List the date when the first </a:t>
            </a:r>
            <a:r>
              <a:rPr lang="en-US" sz="1600" b="1" i="0" dirty="0" err="1">
                <a:effectLst/>
                <a:latin typeface="system-ui"/>
              </a:rPr>
              <a:t>succesful</a:t>
            </a:r>
            <a:r>
              <a:rPr lang="en-US" sz="1600" b="1" i="0" dirty="0">
                <a:effectLst/>
                <a:latin typeface="system-ui"/>
              </a:rPr>
              <a:t> landing outcome in ground pad was </a:t>
            </a:r>
            <a:r>
              <a:rPr lang="en-US" sz="1600" b="1" i="0" dirty="0" err="1">
                <a:effectLst/>
                <a:latin typeface="system-ui"/>
              </a:rPr>
              <a:t>acheived</a:t>
            </a:r>
            <a:r>
              <a:rPr lang="en-US" sz="1600" b="1" i="0" dirty="0">
                <a:effectLst/>
                <a:latin typeface="system-ui"/>
              </a:rPr>
              <a:t>.</a:t>
            </a:r>
          </a:p>
        </p:txBody>
      </p:sp>
      <p:pic>
        <p:nvPicPr>
          <p:cNvPr id="6" name="Picture 5" descr="A screenshot of a computer&#10;&#10;Description automatically generated">
            <a:extLst>
              <a:ext uri="{FF2B5EF4-FFF2-40B4-BE49-F238E27FC236}">
                <a16:creationId xmlns:a16="http://schemas.microsoft.com/office/drawing/2014/main" id="{49340B47-5D3B-CD2F-C890-D1C8BAC97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78" y="2061972"/>
            <a:ext cx="6229217" cy="2321800"/>
          </a:xfrm>
          <a:prstGeom prst="rect">
            <a:avLst/>
          </a:prstGeom>
        </p:spPr>
      </p:pic>
    </p:spTree>
    <p:extLst>
      <p:ext uri="{BB962C8B-B14F-4D97-AF65-F5344CB8AC3E}">
        <p14:creationId xmlns:p14="http://schemas.microsoft.com/office/powerpoint/2010/main" val="4828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83BA0-84B9-2FF0-CED6-4F6AD1C957C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FC4E0E8-EEEE-3A4C-BBF6-C8F21C600C51}"/>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B97466-CF6B-6D59-24AD-E95CAAE3AA0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08A4AD65-6AB4-50B2-7E09-3D4D8F8127B5}"/>
              </a:ext>
            </a:extLst>
          </p:cNvPr>
          <p:cNvSpPr txBox="1"/>
          <p:nvPr/>
        </p:nvSpPr>
        <p:spPr>
          <a:xfrm>
            <a:off x="1120456" y="1957555"/>
            <a:ext cx="2616658" cy="2062103"/>
          </a:xfrm>
          <a:prstGeom prst="rect">
            <a:avLst/>
          </a:prstGeom>
          <a:noFill/>
        </p:spPr>
        <p:txBody>
          <a:bodyPr wrap="square" rtlCol="0">
            <a:spAutoFit/>
          </a:bodyPr>
          <a:lstStyle/>
          <a:p>
            <a:pPr algn="l"/>
            <a:r>
              <a:rPr lang="en-US" sz="1600" b="1" i="0" dirty="0">
                <a:effectLst/>
                <a:latin typeface="system-ui"/>
              </a:rPr>
              <a:t>Task 6</a:t>
            </a:r>
          </a:p>
          <a:p>
            <a:pPr algn="l"/>
            <a:r>
              <a:rPr lang="en-US" sz="1600" b="1" i="0" dirty="0">
                <a:effectLst/>
                <a:latin typeface="system-ui"/>
              </a:rPr>
              <a:t>List the names of the boosters which have success in drone ship and have payload mass greater than 4000 but less than 6000</a:t>
            </a:r>
          </a:p>
          <a:p>
            <a:endParaRPr lang="en-US" sz="1600" b="1" i="0" dirty="0">
              <a:effectLst/>
              <a:latin typeface="system-ui"/>
            </a:endParaRPr>
          </a:p>
          <a:p>
            <a:endParaRPr lang="en-US" sz="1600" dirty="0"/>
          </a:p>
        </p:txBody>
      </p:sp>
      <p:pic>
        <p:nvPicPr>
          <p:cNvPr id="6" name="Picture 5" descr="A screenshot of a computer&#10;&#10;Description automatically generated">
            <a:extLst>
              <a:ext uri="{FF2B5EF4-FFF2-40B4-BE49-F238E27FC236}">
                <a16:creationId xmlns:a16="http://schemas.microsoft.com/office/drawing/2014/main" id="{5EA582A7-0703-3F7C-4894-8DE905766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661" y="2033451"/>
            <a:ext cx="6161734" cy="3157385"/>
          </a:xfrm>
          <a:prstGeom prst="rect">
            <a:avLst/>
          </a:prstGeom>
        </p:spPr>
      </p:pic>
    </p:spTree>
    <p:extLst>
      <p:ext uri="{BB962C8B-B14F-4D97-AF65-F5344CB8AC3E}">
        <p14:creationId xmlns:p14="http://schemas.microsoft.com/office/powerpoint/2010/main" val="345773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DD274-838C-0E15-72C2-5D55F95A8B9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65F6F11-E486-24D8-42CB-E6074C6C1397}"/>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D0210-F73D-0F1A-ABA6-6A24F978A13B}"/>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E18E29D0-9D30-9261-468F-FF0DC38919F0}"/>
              </a:ext>
            </a:extLst>
          </p:cNvPr>
          <p:cNvSpPr txBox="1"/>
          <p:nvPr/>
        </p:nvSpPr>
        <p:spPr>
          <a:xfrm>
            <a:off x="1133708" y="2033451"/>
            <a:ext cx="2258850" cy="1323439"/>
          </a:xfrm>
          <a:prstGeom prst="rect">
            <a:avLst/>
          </a:prstGeom>
          <a:noFill/>
        </p:spPr>
        <p:txBody>
          <a:bodyPr wrap="square" rtlCol="0">
            <a:spAutoFit/>
          </a:bodyPr>
          <a:lstStyle/>
          <a:p>
            <a:pPr algn="l"/>
            <a:r>
              <a:rPr lang="en-US" sz="1600" b="1" i="0" dirty="0">
                <a:effectLst/>
                <a:latin typeface="system-ui"/>
              </a:rPr>
              <a:t>Task 7</a:t>
            </a:r>
          </a:p>
          <a:p>
            <a:pPr algn="l"/>
            <a:r>
              <a:rPr lang="en-US" sz="1600" b="1" i="0" dirty="0">
                <a:effectLst/>
                <a:latin typeface="system-ui"/>
              </a:rPr>
              <a:t>List the total number of successful and failure mission outcomes</a:t>
            </a:r>
          </a:p>
          <a:p>
            <a:endParaRPr lang="en-US" sz="1600" b="1" i="0" dirty="0">
              <a:effectLst/>
              <a:latin typeface="system-ui"/>
            </a:endParaRPr>
          </a:p>
        </p:txBody>
      </p:sp>
      <p:pic>
        <p:nvPicPr>
          <p:cNvPr id="6" name="Picture 5" descr="A screenshot of a computer&#10;&#10;Description automatically generated">
            <a:extLst>
              <a:ext uri="{FF2B5EF4-FFF2-40B4-BE49-F238E27FC236}">
                <a16:creationId xmlns:a16="http://schemas.microsoft.com/office/drawing/2014/main" id="{C7F58A03-4A0A-2156-0BBB-9487FFE6F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07" y="2013313"/>
            <a:ext cx="6563970" cy="3171452"/>
          </a:xfrm>
          <a:prstGeom prst="rect">
            <a:avLst/>
          </a:prstGeom>
        </p:spPr>
      </p:pic>
    </p:spTree>
    <p:extLst>
      <p:ext uri="{BB962C8B-B14F-4D97-AF65-F5344CB8AC3E}">
        <p14:creationId xmlns:p14="http://schemas.microsoft.com/office/powerpoint/2010/main" val="410913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F6C5F-53C4-4031-303B-C0860DED51B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2DF493-F246-4E6B-B337-BAA18989547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89A9D4-C66A-76DA-588A-4701BA8CDE26}"/>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C3990E6C-8948-0DCB-765C-E0F9CF45FA3A}"/>
              </a:ext>
            </a:extLst>
          </p:cNvPr>
          <p:cNvSpPr txBox="1"/>
          <p:nvPr/>
        </p:nvSpPr>
        <p:spPr>
          <a:xfrm>
            <a:off x="1133707" y="2033451"/>
            <a:ext cx="3459235" cy="2062103"/>
          </a:xfrm>
          <a:prstGeom prst="rect">
            <a:avLst/>
          </a:prstGeom>
          <a:noFill/>
        </p:spPr>
        <p:txBody>
          <a:bodyPr wrap="square" rtlCol="0">
            <a:spAutoFit/>
          </a:bodyPr>
          <a:lstStyle/>
          <a:p>
            <a:pPr algn="l"/>
            <a:r>
              <a:rPr lang="en-US" sz="1600" b="1" i="0" dirty="0">
                <a:effectLst/>
                <a:latin typeface="system-ui"/>
              </a:rPr>
              <a:t>Task 8</a:t>
            </a:r>
          </a:p>
          <a:p>
            <a:pPr algn="l"/>
            <a:r>
              <a:rPr lang="en-US" sz="1600" b="1" i="0" dirty="0">
                <a:effectLst/>
                <a:latin typeface="system-ui"/>
              </a:rPr>
              <a:t>List the names of the </a:t>
            </a:r>
            <a:r>
              <a:rPr lang="en-US" sz="1600" b="1" i="0" dirty="0" err="1">
                <a:effectLst/>
                <a:latin typeface="system-ui"/>
              </a:rPr>
              <a:t>booster_versions</a:t>
            </a:r>
            <a:r>
              <a:rPr lang="en-US" sz="1600" b="1" i="0" dirty="0">
                <a:effectLst/>
                <a:latin typeface="system-ui"/>
              </a:rPr>
              <a:t> which have carried the maximum payload mass. Use a subquery</a:t>
            </a:r>
          </a:p>
          <a:p>
            <a:pPr algn="l"/>
            <a:endParaRPr lang="en-US" sz="1600" b="1" dirty="0">
              <a:latin typeface="system-ui"/>
            </a:endParaRPr>
          </a:p>
          <a:p>
            <a:pPr algn="l"/>
            <a:endParaRPr lang="en-US" sz="1600" b="1" i="0" dirty="0">
              <a:effectLst/>
              <a:latin typeface="system-ui"/>
            </a:endParaRPr>
          </a:p>
          <a:p>
            <a:pPr algn="l"/>
            <a:endParaRPr lang="en-US" sz="1600" b="1" i="0" dirty="0">
              <a:effectLst/>
              <a:latin typeface="system-ui"/>
            </a:endParaRPr>
          </a:p>
          <a:p>
            <a:endParaRPr lang="en-US" sz="1600" b="1" i="0" dirty="0">
              <a:effectLst/>
              <a:latin typeface="system-ui"/>
            </a:endParaRPr>
          </a:p>
        </p:txBody>
      </p:sp>
      <p:pic>
        <p:nvPicPr>
          <p:cNvPr id="5" name="Picture 4" descr="A screenshot of a computer&#10;&#10;Description automatically generated">
            <a:extLst>
              <a:ext uri="{FF2B5EF4-FFF2-40B4-BE49-F238E27FC236}">
                <a16:creationId xmlns:a16="http://schemas.microsoft.com/office/drawing/2014/main" id="{3311380F-4E5D-9F87-F216-7EBBD2B92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068" y="2033451"/>
            <a:ext cx="4938809" cy="3992257"/>
          </a:xfrm>
          <a:prstGeom prst="rect">
            <a:avLst/>
          </a:prstGeom>
        </p:spPr>
      </p:pic>
    </p:spTree>
    <p:extLst>
      <p:ext uri="{BB962C8B-B14F-4D97-AF65-F5344CB8AC3E}">
        <p14:creationId xmlns:p14="http://schemas.microsoft.com/office/powerpoint/2010/main" val="235065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A9953-8E24-E794-805E-DDD8E5BFA13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8F25447-EC0A-F2C9-347F-5ECAFDC567D8}"/>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FACF05-65D9-ADDA-680F-58E1D1FA9038}"/>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2FB5BA57-92C8-F998-00AD-6D671CC1DBCA}"/>
              </a:ext>
            </a:extLst>
          </p:cNvPr>
          <p:cNvSpPr txBox="1"/>
          <p:nvPr/>
        </p:nvSpPr>
        <p:spPr>
          <a:xfrm>
            <a:off x="1133708" y="2033451"/>
            <a:ext cx="2258850" cy="2554545"/>
          </a:xfrm>
          <a:prstGeom prst="rect">
            <a:avLst/>
          </a:prstGeom>
          <a:noFill/>
        </p:spPr>
        <p:txBody>
          <a:bodyPr wrap="square" rtlCol="0">
            <a:spAutoFit/>
          </a:bodyPr>
          <a:lstStyle/>
          <a:p>
            <a:pPr algn="l"/>
            <a:r>
              <a:rPr lang="en-US" sz="1600" b="1" i="0" dirty="0">
                <a:effectLst/>
                <a:latin typeface="system-ui"/>
              </a:rPr>
              <a:t>Task 9</a:t>
            </a:r>
          </a:p>
          <a:p>
            <a:pPr algn="l"/>
            <a:r>
              <a:rPr lang="en-US" sz="1600" b="1" i="0" dirty="0">
                <a:effectLst/>
                <a:latin typeface="system-ui"/>
              </a:rPr>
              <a:t>List the records which will display the month names, failure </a:t>
            </a:r>
            <a:r>
              <a:rPr lang="en-US" sz="1600" b="1" i="0" dirty="0" err="1">
                <a:effectLst/>
                <a:latin typeface="system-ui"/>
              </a:rPr>
              <a:t>landing_outcomes</a:t>
            </a:r>
            <a:r>
              <a:rPr lang="en-US" sz="1600" b="1" i="0" dirty="0">
                <a:effectLst/>
                <a:latin typeface="system-ui"/>
              </a:rPr>
              <a:t> in drone ship ,booster versions, </a:t>
            </a:r>
            <a:r>
              <a:rPr lang="en-US" sz="1600" b="1" i="0" dirty="0" err="1">
                <a:effectLst/>
                <a:latin typeface="system-ui"/>
              </a:rPr>
              <a:t>launch_site</a:t>
            </a:r>
            <a:r>
              <a:rPr lang="en-US" sz="1600" b="1" i="0" dirty="0">
                <a:effectLst/>
                <a:latin typeface="system-ui"/>
              </a:rPr>
              <a:t> for the months in year 2015.</a:t>
            </a:r>
          </a:p>
          <a:p>
            <a:endParaRPr lang="en-US" sz="1600" b="1" i="0" dirty="0">
              <a:effectLst/>
              <a:latin typeface="system-ui"/>
            </a:endParaRPr>
          </a:p>
        </p:txBody>
      </p:sp>
      <p:pic>
        <p:nvPicPr>
          <p:cNvPr id="5" name="Picture 4" descr="A screenshot of a computer&#10;&#10;Description automatically generated">
            <a:extLst>
              <a:ext uri="{FF2B5EF4-FFF2-40B4-BE49-F238E27FC236}">
                <a16:creationId xmlns:a16="http://schemas.microsoft.com/office/drawing/2014/main" id="{AB00EAE8-1166-8BD4-B04A-B9CC9FA41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907" y="2033451"/>
            <a:ext cx="6563970" cy="3290465"/>
          </a:xfrm>
          <a:prstGeom prst="rect">
            <a:avLst/>
          </a:prstGeom>
        </p:spPr>
      </p:pic>
    </p:spTree>
    <p:extLst>
      <p:ext uri="{BB962C8B-B14F-4D97-AF65-F5344CB8AC3E}">
        <p14:creationId xmlns:p14="http://schemas.microsoft.com/office/powerpoint/2010/main" val="111685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C13F4-9DE1-DD61-E641-CFC884232C5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18AAE28-DE29-6FE5-ADC8-DFD9463F423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88A1C-F977-7632-C00C-41F9C662D43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4.EDA with SQL</a:t>
            </a:r>
            <a:endParaRPr lang="en-US" dirty="0">
              <a:solidFill>
                <a:schemeClr val="accent2"/>
              </a:solidFill>
            </a:endParaRPr>
          </a:p>
        </p:txBody>
      </p:sp>
      <p:sp>
        <p:nvSpPr>
          <p:cNvPr id="15" name="TextBox 14">
            <a:extLst>
              <a:ext uri="{FF2B5EF4-FFF2-40B4-BE49-F238E27FC236}">
                <a16:creationId xmlns:a16="http://schemas.microsoft.com/office/drawing/2014/main" id="{2662057C-0FF1-78CC-52C3-AE4C56100723}"/>
              </a:ext>
            </a:extLst>
          </p:cNvPr>
          <p:cNvSpPr txBox="1"/>
          <p:nvPr/>
        </p:nvSpPr>
        <p:spPr>
          <a:xfrm>
            <a:off x="1087680" y="1723230"/>
            <a:ext cx="1878454" cy="2800767"/>
          </a:xfrm>
          <a:prstGeom prst="rect">
            <a:avLst/>
          </a:prstGeom>
          <a:noFill/>
        </p:spPr>
        <p:txBody>
          <a:bodyPr wrap="square" rtlCol="0">
            <a:spAutoFit/>
          </a:bodyPr>
          <a:lstStyle/>
          <a:p>
            <a:pPr algn="l"/>
            <a:r>
              <a:rPr lang="en-US" sz="1600" b="1" i="0" dirty="0">
                <a:effectLst/>
                <a:latin typeface="system-ui"/>
              </a:rPr>
              <a:t>Task 10</a:t>
            </a:r>
          </a:p>
          <a:p>
            <a:pPr algn="l"/>
            <a:r>
              <a:rPr lang="en-US" sz="1600" b="1" i="0" dirty="0">
                <a:effectLst/>
                <a:latin typeface="system-ui"/>
              </a:rPr>
              <a:t>Rank the count of landing outcomes (such as Failure (drone ship) or Success (ground pad)) between the date 2010-06-04 and 2017-03-20, in descending order.</a:t>
            </a:r>
          </a:p>
          <a:p>
            <a:endParaRPr lang="en-US" sz="1600" b="1" i="0" dirty="0">
              <a:effectLst/>
              <a:latin typeface="system-ui"/>
            </a:endParaRPr>
          </a:p>
        </p:txBody>
      </p:sp>
      <p:pic>
        <p:nvPicPr>
          <p:cNvPr id="6" name="Picture 5" descr="A screenshot of a computer code&#10;&#10;Description automatically generated">
            <a:extLst>
              <a:ext uri="{FF2B5EF4-FFF2-40B4-BE49-F238E27FC236}">
                <a16:creationId xmlns:a16="http://schemas.microsoft.com/office/drawing/2014/main" id="{50A43BBA-C2A7-A1CB-E757-35A622323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727" y="1547251"/>
            <a:ext cx="6221249" cy="196502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04840E1-8E77-F2E0-CF0E-B71F8E666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727" y="3429000"/>
            <a:ext cx="2562654" cy="2554545"/>
          </a:xfrm>
          <a:prstGeom prst="rect">
            <a:avLst/>
          </a:prstGeom>
        </p:spPr>
      </p:pic>
    </p:spTree>
    <p:extLst>
      <p:ext uri="{BB962C8B-B14F-4D97-AF65-F5344CB8AC3E}">
        <p14:creationId xmlns:p14="http://schemas.microsoft.com/office/powerpoint/2010/main" val="306841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17DBC-291D-662E-4F94-65DC3F5A849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3DCF7CA-6795-0791-5E33-0082B32F9CD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B51755-7406-A976-2169-DBBEC11DB0D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7E6F0B19-D506-7BE9-682A-D1B6E28B7572}"/>
              </a:ext>
            </a:extLst>
          </p:cNvPr>
          <p:cNvSpPr txBox="1"/>
          <p:nvPr/>
        </p:nvSpPr>
        <p:spPr>
          <a:xfrm>
            <a:off x="1133707" y="2033451"/>
            <a:ext cx="3061253" cy="4278094"/>
          </a:xfrm>
          <a:prstGeom prst="rect">
            <a:avLst/>
          </a:prstGeom>
          <a:noFill/>
        </p:spPr>
        <p:txBody>
          <a:bodyPr wrap="square" rtlCol="0">
            <a:spAutoFit/>
          </a:bodyPr>
          <a:lstStyle/>
          <a:p>
            <a:pPr algn="l"/>
            <a:r>
              <a:rPr lang="en-US" sz="1600" i="0" dirty="0">
                <a:effectLst/>
                <a:latin typeface="system-ui"/>
              </a:rPr>
              <a:t>TASK 1: Visualize the relationship between </a:t>
            </a:r>
            <a:r>
              <a:rPr lang="en-US" sz="1600" b="1" i="0" dirty="0">
                <a:effectLst/>
                <a:latin typeface="system-ui"/>
              </a:rPr>
              <a:t>Flight Number and Launch Site</a:t>
            </a:r>
          </a:p>
          <a:p>
            <a:endParaRPr lang="en-US" sz="1600" dirty="0"/>
          </a:p>
          <a:p>
            <a:pPr marL="342900" indent="-342900">
              <a:buFont typeface="+mj-lt"/>
              <a:buAutoNum type="arabicPeriod"/>
            </a:pPr>
            <a:r>
              <a:rPr lang="en-US" sz="1600" dirty="0"/>
              <a:t>The earliest lights all failed while the latest lights all succeeded.</a:t>
            </a:r>
          </a:p>
          <a:p>
            <a:pPr marL="342900" indent="-342900">
              <a:buFont typeface="+mj-lt"/>
              <a:buAutoNum type="arabicPeriod"/>
            </a:pPr>
            <a:r>
              <a:rPr lang="en-US" sz="1600" dirty="0"/>
              <a:t>The CCAFS SLC 40 launch site has about a half of all launches.</a:t>
            </a:r>
          </a:p>
          <a:p>
            <a:pPr marL="342900" indent="-342900">
              <a:buFont typeface="+mj-lt"/>
              <a:buAutoNum type="arabicPeriod"/>
            </a:pPr>
            <a:r>
              <a:rPr lang="en-US" sz="1600" dirty="0"/>
              <a:t>VAFB SLC 4E and KSC LC 39A have higher success rates.</a:t>
            </a:r>
          </a:p>
          <a:p>
            <a:pPr marL="342900" indent="-342900">
              <a:buFont typeface="+mj-lt"/>
              <a:buAutoNum type="arabicPeriod"/>
            </a:pPr>
            <a:r>
              <a:rPr lang="en-US" sz="1600" dirty="0"/>
              <a:t>It can be assumed that each new launch has a higher rate of success.</a:t>
            </a:r>
          </a:p>
          <a:p>
            <a:pPr marL="342900" indent="-342900">
              <a:buAutoNum type="arabicPeriod"/>
            </a:pPr>
            <a:endParaRPr lang="en-US" sz="1600" dirty="0"/>
          </a:p>
        </p:txBody>
      </p:sp>
      <p:pic>
        <p:nvPicPr>
          <p:cNvPr id="6" name="Picture 5" descr="A graph of flight number&#10;&#10;Description automatically generated">
            <a:extLst>
              <a:ext uri="{FF2B5EF4-FFF2-40B4-BE49-F238E27FC236}">
                <a16:creationId xmlns:a16="http://schemas.microsoft.com/office/drawing/2014/main" id="{561E5956-DB41-FA36-E740-C2DBC51AF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3451"/>
            <a:ext cx="5813653" cy="2821955"/>
          </a:xfrm>
          <a:prstGeom prst="rect">
            <a:avLst/>
          </a:prstGeom>
        </p:spPr>
      </p:pic>
    </p:spTree>
    <p:extLst>
      <p:ext uri="{BB962C8B-B14F-4D97-AF65-F5344CB8AC3E}">
        <p14:creationId xmlns:p14="http://schemas.microsoft.com/office/powerpoint/2010/main" val="160360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1. Executive Summary</a:t>
            </a:r>
            <a:endParaRPr lang="en-US" sz="4800" dirty="0">
              <a:solidFill>
                <a:srgbClr val="0B49CB"/>
              </a:solidFill>
            </a:endParaRPr>
          </a:p>
        </p:txBody>
      </p:sp>
    </p:spTree>
    <p:extLst>
      <p:ext uri="{BB962C8B-B14F-4D97-AF65-F5344CB8AC3E}">
        <p14:creationId xmlns:p14="http://schemas.microsoft.com/office/powerpoint/2010/main" val="175612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B992-B264-C1E2-7CC5-1B46F8108BD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655C7E-8909-7E2A-9913-06AB54E3BBE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80C10A-1D96-7F2C-F11A-FF3C99B935C0}"/>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AD26CC3-5CF2-BCC7-9426-6AA7A18EA648}"/>
              </a:ext>
            </a:extLst>
          </p:cNvPr>
          <p:cNvSpPr txBox="1"/>
          <p:nvPr/>
        </p:nvSpPr>
        <p:spPr>
          <a:xfrm>
            <a:off x="1133707" y="2033451"/>
            <a:ext cx="3061253" cy="3293209"/>
          </a:xfrm>
          <a:prstGeom prst="rect">
            <a:avLst/>
          </a:prstGeom>
          <a:noFill/>
        </p:spPr>
        <p:txBody>
          <a:bodyPr wrap="square" rtlCol="0">
            <a:spAutoFit/>
          </a:bodyPr>
          <a:lstStyle/>
          <a:p>
            <a:pPr algn="l"/>
            <a:r>
              <a:rPr lang="en-US" sz="1600" i="0" dirty="0">
                <a:effectLst/>
                <a:latin typeface="system-ui"/>
              </a:rPr>
              <a:t>TASK 2: Visualize the relationship between </a:t>
            </a:r>
            <a:r>
              <a:rPr lang="en-US" sz="1600" b="1" i="0" dirty="0">
                <a:effectLst/>
                <a:latin typeface="system-ui"/>
              </a:rPr>
              <a:t>Payload Mass and Launch Site</a:t>
            </a:r>
          </a:p>
          <a:p>
            <a:endParaRPr lang="en-US" sz="1600" dirty="0"/>
          </a:p>
          <a:p>
            <a:pPr marL="342900" indent="-342900">
              <a:buFont typeface="+mj-lt"/>
              <a:buAutoNum type="arabicPeriod"/>
            </a:pPr>
            <a:r>
              <a:rPr lang="en-US" sz="1600" dirty="0"/>
              <a:t>For every launch site the higher the payload mass, the higher the success rate. </a:t>
            </a:r>
          </a:p>
          <a:p>
            <a:pPr marL="342900" indent="-342900">
              <a:buFont typeface="+mj-lt"/>
              <a:buAutoNum type="arabicPeriod"/>
            </a:pPr>
            <a:r>
              <a:rPr lang="en-US" sz="1600" dirty="0"/>
              <a:t>Most of the launches with payload mass over 7000 kg were successful. </a:t>
            </a:r>
          </a:p>
          <a:p>
            <a:pPr marL="342900" indent="-342900">
              <a:buFont typeface="+mj-lt"/>
              <a:buAutoNum type="arabicPeriod"/>
            </a:pPr>
            <a:r>
              <a:rPr lang="en-US" sz="1600" dirty="0"/>
              <a:t>KSC LC 39A has a 100% success rate for payload mass under 5500 kg too.</a:t>
            </a:r>
          </a:p>
        </p:txBody>
      </p:sp>
      <p:pic>
        <p:nvPicPr>
          <p:cNvPr id="8" name="Picture 7" descr="A graph of a mass performance&#10;&#10;Description automatically generated with medium confidence">
            <a:extLst>
              <a:ext uri="{FF2B5EF4-FFF2-40B4-BE49-F238E27FC236}">
                <a16:creationId xmlns:a16="http://schemas.microsoft.com/office/drawing/2014/main" id="{67FDFC70-4A7F-484F-96DA-F0C3FC7B8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62859"/>
            <a:ext cx="5585400" cy="2732281"/>
          </a:xfrm>
          <a:prstGeom prst="rect">
            <a:avLst/>
          </a:prstGeom>
        </p:spPr>
      </p:pic>
    </p:spTree>
    <p:extLst>
      <p:ext uri="{BB962C8B-B14F-4D97-AF65-F5344CB8AC3E}">
        <p14:creationId xmlns:p14="http://schemas.microsoft.com/office/powerpoint/2010/main" val="284846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7D67-7FCF-B1C0-46FC-2CF8AB19145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1E79D4-3C8F-0D36-311F-9D26FD2E187B}"/>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99D569-F826-A243-51CE-268E7E2CB68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671948F-7492-85BC-4ABF-FD186C86E5F1}"/>
              </a:ext>
            </a:extLst>
          </p:cNvPr>
          <p:cNvSpPr txBox="1"/>
          <p:nvPr/>
        </p:nvSpPr>
        <p:spPr>
          <a:xfrm>
            <a:off x="1133707" y="2033451"/>
            <a:ext cx="3061253" cy="3046988"/>
          </a:xfrm>
          <a:prstGeom prst="rect">
            <a:avLst/>
          </a:prstGeom>
          <a:noFill/>
        </p:spPr>
        <p:txBody>
          <a:bodyPr wrap="square" rtlCol="0">
            <a:spAutoFit/>
          </a:bodyPr>
          <a:lstStyle/>
          <a:p>
            <a:r>
              <a:rPr lang="en-US" altLang="zh-CN" sz="1600" i="0" dirty="0">
                <a:effectLst/>
                <a:latin typeface="system-ui"/>
              </a:rPr>
              <a:t>Task</a:t>
            </a:r>
            <a:r>
              <a:rPr lang="en-US" sz="1600" i="0" dirty="0">
                <a:effectLst/>
                <a:latin typeface="system-ui"/>
              </a:rPr>
              <a:t>3: Visualize the relationship between </a:t>
            </a:r>
            <a:r>
              <a:rPr lang="en-US" sz="1600" b="1" i="0" dirty="0">
                <a:effectLst/>
                <a:latin typeface="system-ui"/>
              </a:rPr>
              <a:t>success rate of each orbit type</a:t>
            </a:r>
          </a:p>
          <a:p>
            <a:endParaRPr lang="en-US" sz="1600" b="1" i="0" dirty="0">
              <a:effectLst/>
              <a:latin typeface="system-ui"/>
            </a:endParaRPr>
          </a:p>
          <a:p>
            <a:pPr marL="342900" indent="-342900">
              <a:buAutoNum type="arabicPeriod"/>
            </a:pPr>
            <a:r>
              <a:rPr lang="en-US" sz="1600" dirty="0"/>
              <a:t>Orbits with 100% success rate: - ES-L1, GEO, HEO, SSO</a:t>
            </a:r>
          </a:p>
          <a:p>
            <a:pPr marL="342900" indent="-342900">
              <a:buAutoNum type="arabicPeriod"/>
            </a:pPr>
            <a:r>
              <a:rPr lang="en-US" sz="1600" dirty="0"/>
              <a:t> Orbits with 0% success rate: - SO</a:t>
            </a:r>
          </a:p>
          <a:p>
            <a:pPr marL="342900" indent="-342900">
              <a:buAutoNum type="arabicPeriod"/>
            </a:pPr>
            <a:r>
              <a:rPr lang="en-US" sz="1600" dirty="0"/>
              <a:t>Orbits with success rate between 50% and 85%: - GTO, ISS, LEO, MEO, PO</a:t>
            </a:r>
          </a:p>
        </p:txBody>
      </p:sp>
      <p:pic>
        <p:nvPicPr>
          <p:cNvPr id="9" name="Picture 8" descr="A graph of blue bars&#10;&#10;Description automatically generated">
            <a:extLst>
              <a:ext uri="{FF2B5EF4-FFF2-40B4-BE49-F238E27FC236}">
                <a16:creationId xmlns:a16="http://schemas.microsoft.com/office/drawing/2014/main" id="{E71E6B1A-1547-1B20-04E2-121B76CC7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384" y="2033451"/>
            <a:ext cx="5938965" cy="3067617"/>
          </a:xfrm>
          <a:prstGeom prst="rect">
            <a:avLst/>
          </a:prstGeom>
        </p:spPr>
      </p:pic>
    </p:spTree>
    <p:extLst>
      <p:ext uri="{BB962C8B-B14F-4D97-AF65-F5344CB8AC3E}">
        <p14:creationId xmlns:p14="http://schemas.microsoft.com/office/powerpoint/2010/main" val="308669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495-6BE6-AFB0-EE25-1989C0E5707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9EA30F1-FA79-7EAA-A269-B2FE7A98B1A9}"/>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D8931D-3BAE-F64E-3A26-79C0EFAF204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6D48FDA2-5638-5D1A-A48B-F8798B96A9AA}"/>
              </a:ext>
            </a:extLst>
          </p:cNvPr>
          <p:cNvSpPr txBox="1"/>
          <p:nvPr/>
        </p:nvSpPr>
        <p:spPr>
          <a:xfrm>
            <a:off x="1133707" y="2033451"/>
            <a:ext cx="3061253" cy="3293209"/>
          </a:xfrm>
          <a:prstGeom prst="rect">
            <a:avLst/>
          </a:prstGeom>
          <a:noFill/>
        </p:spPr>
        <p:txBody>
          <a:bodyPr wrap="square" rtlCol="0">
            <a:spAutoFit/>
          </a:bodyPr>
          <a:lstStyle/>
          <a:p>
            <a:r>
              <a:rPr lang="en-US" altLang="zh-CN" sz="1600" i="0" dirty="0">
                <a:effectLst/>
                <a:latin typeface="system-ui"/>
              </a:rPr>
              <a:t>Task</a:t>
            </a:r>
            <a:r>
              <a:rPr lang="en-US" sz="1600" i="0" dirty="0">
                <a:effectLst/>
                <a:latin typeface="system-ui"/>
              </a:rPr>
              <a:t>4: Visualize the relationship between </a:t>
            </a:r>
            <a:r>
              <a:rPr lang="en-US" sz="1600" b="1" i="0" dirty="0">
                <a:effectLst/>
                <a:latin typeface="system-ui"/>
              </a:rPr>
              <a:t>Flight Number and Orbit type</a:t>
            </a:r>
          </a:p>
          <a:p>
            <a:endParaRPr lang="en-US" sz="1600" b="1" i="0" dirty="0">
              <a:effectLst/>
              <a:latin typeface="system-ui"/>
            </a:endParaRPr>
          </a:p>
          <a:p>
            <a:endParaRPr lang="en-US" sz="1600" b="1" i="0" dirty="0">
              <a:effectLst/>
              <a:latin typeface="system-ui"/>
            </a:endParaRPr>
          </a:p>
          <a:p>
            <a:pPr marL="342900" indent="-342900">
              <a:buAutoNum type="arabicPeriod"/>
            </a:pPr>
            <a:r>
              <a:rPr lang="en-US" sz="1600" dirty="0"/>
              <a:t>Orbits with 100% success rate: - ES-L1, GEO, HEO, SSO</a:t>
            </a:r>
          </a:p>
          <a:p>
            <a:pPr marL="342900" indent="-342900">
              <a:buAutoNum type="arabicPeriod"/>
            </a:pPr>
            <a:r>
              <a:rPr lang="en-US" sz="1600" dirty="0"/>
              <a:t> Orbits with 0% success rate: - SO</a:t>
            </a:r>
          </a:p>
          <a:p>
            <a:pPr marL="342900" indent="-342900">
              <a:buAutoNum type="arabicPeriod"/>
            </a:pPr>
            <a:r>
              <a:rPr lang="en-US" sz="1600" dirty="0"/>
              <a:t>Orbits with success rate between 50% and 85%: - GTO, ISS, LEO, MEO, PO</a:t>
            </a:r>
          </a:p>
        </p:txBody>
      </p:sp>
      <p:pic>
        <p:nvPicPr>
          <p:cNvPr id="5" name="Picture 4" descr="A graph of a flight number&#10;&#10;Description automatically generated">
            <a:extLst>
              <a:ext uri="{FF2B5EF4-FFF2-40B4-BE49-F238E27FC236}">
                <a16:creationId xmlns:a16="http://schemas.microsoft.com/office/drawing/2014/main" id="{D755DEDE-F395-2F36-65D8-6CAB2A89A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67" y="2033451"/>
            <a:ext cx="5747478" cy="2755269"/>
          </a:xfrm>
          <a:prstGeom prst="rect">
            <a:avLst/>
          </a:prstGeom>
        </p:spPr>
      </p:pic>
    </p:spTree>
    <p:extLst>
      <p:ext uri="{BB962C8B-B14F-4D97-AF65-F5344CB8AC3E}">
        <p14:creationId xmlns:p14="http://schemas.microsoft.com/office/powerpoint/2010/main" val="3834749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829E7-5D57-0541-174F-26F05421C9E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60D962-EF5D-DE52-DB25-15E6FF260895}"/>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AAEC98-5028-B2F8-D2E0-C93CDEDD8478}"/>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F2EB4B63-B592-6B33-AE61-6DCA3963AA62}"/>
              </a:ext>
            </a:extLst>
          </p:cNvPr>
          <p:cNvSpPr txBox="1"/>
          <p:nvPr/>
        </p:nvSpPr>
        <p:spPr>
          <a:xfrm>
            <a:off x="1133707" y="2033451"/>
            <a:ext cx="3061253" cy="2554545"/>
          </a:xfrm>
          <a:prstGeom prst="rect">
            <a:avLst/>
          </a:prstGeom>
          <a:noFill/>
        </p:spPr>
        <p:txBody>
          <a:bodyPr wrap="square" rtlCol="0">
            <a:spAutoFit/>
          </a:bodyPr>
          <a:lstStyle/>
          <a:p>
            <a:r>
              <a:rPr lang="en-US" sz="1600" i="0" dirty="0">
                <a:effectLst/>
                <a:latin typeface="system-ui"/>
              </a:rPr>
              <a:t>TASK 5: Visualize the relationship between </a:t>
            </a:r>
            <a:r>
              <a:rPr lang="en-US" sz="1600" b="1" i="0" dirty="0">
                <a:effectLst/>
                <a:latin typeface="system-ui"/>
              </a:rPr>
              <a:t>Payload Mass and Orbit type</a:t>
            </a:r>
          </a:p>
          <a:p>
            <a:endParaRPr lang="en-US" sz="1600" b="1" i="0" dirty="0">
              <a:effectLst/>
              <a:latin typeface="system-ui"/>
            </a:endParaRPr>
          </a:p>
          <a:p>
            <a:endParaRPr lang="en-US" sz="1600" b="1" i="0" dirty="0">
              <a:effectLst/>
              <a:latin typeface="system-ui"/>
            </a:endParaRPr>
          </a:p>
          <a:p>
            <a:pPr marL="342900" indent="-342900">
              <a:buAutoNum type="arabicPeriod"/>
            </a:pPr>
            <a:r>
              <a:rPr lang="en-US" sz="1600" dirty="0"/>
              <a:t>Heavy payloads have a negative influence on GTO orbits</a:t>
            </a:r>
          </a:p>
          <a:p>
            <a:pPr marL="342900" indent="-342900">
              <a:buAutoNum type="arabicPeriod"/>
            </a:pPr>
            <a:r>
              <a:rPr lang="en-US" sz="1600" dirty="0"/>
              <a:t>positive on GTO and Polar LEO (ISS) orbits.</a:t>
            </a:r>
          </a:p>
        </p:txBody>
      </p:sp>
      <p:pic>
        <p:nvPicPr>
          <p:cNvPr id="5" name="Picture 4" descr="A graph of a mass&#10;&#10;Description automatically generated with medium confidence">
            <a:extLst>
              <a:ext uri="{FF2B5EF4-FFF2-40B4-BE49-F238E27FC236}">
                <a16:creationId xmlns:a16="http://schemas.microsoft.com/office/drawing/2014/main" id="{9C14ABEF-3302-5483-7A43-264D4059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2033451"/>
            <a:ext cx="6097916" cy="3067617"/>
          </a:xfrm>
          <a:prstGeom prst="rect">
            <a:avLst/>
          </a:prstGeom>
        </p:spPr>
      </p:pic>
    </p:spTree>
    <p:extLst>
      <p:ext uri="{BB962C8B-B14F-4D97-AF65-F5344CB8AC3E}">
        <p14:creationId xmlns:p14="http://schemas.microsoft.com/office/powerpoint/2010/main" val="3378063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B848-66D6-3717-CE90-8592AA2C876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7873D3C-D76C-6F11-5970-EBA94A80F78D}"/>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A88E0-5902-1FF8-B556-048897328601}"/>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5.EDA Visualization</a:t>
            </a:r>
            <a:endParaRPr lang="en-US" dirty="0">
              <a:solidFill>
                <a:schemeClr val="accent2"/>
              </a:solidFill>
            </a:endParaRPr>
          </a:p>
        </p:txBody>
      </p:sp>
      <p:sp>
        <p:nvSpPr>
          <p:cNvPr id="15" name="TextBox 14">
            <a:extLst>
              <a:ext uri="{FF2B5EF4-FFF2-40B4-BE49-F238E27FC236}">
                <a16:creationId xmlns:a16="http://schemas.microsoft.com/office/drawing/2014/main" id="{11FA8796-7272-48C5-E754-194C6A4FCB82}"/>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6: Visualize the launch success yearly trend</a:t>
            </a:r>
          </a:p>
          <a:p>
            <a:endParaRPr lang="en-US" sz="1600" b="1" i="0" dirty="0">
              <a:effectLst/>
              <a:latin typeface="system-ui"/>
            </a:endParaRPr>
          </a:p>
          <a:p>
            <a:pPr marL="342900" indent="-342900">
              <a:buAutoNum type="arabicPeriod"/>
            </a:pPr>
            <a:r>
              <a:rPr lang="en-US" sz="1600" dirty="0"/>
              <a:t>The success rate since 2013 kept increasing till 2020.</a:t>
            </a:r>
          </a:p>
          <a:p>
            <a:pPr marL="342900" indent="-342900">
              <a:buAutoNum type="arabicPeriod"/>
            </a:pPr>
            <a:r>
              <a:rPr lang="en-US" sz="1600" dirty="0"/>
              <a:t>The success rate has a significant decrease on 2018.</a:t>
            </a:r>
          </a:p>
        </p:txBody>
      </p:sp>
      <p:pic>
        <p:nvPicPr>
          <p:cNvPr id="5" name="Picture 4" descr="A graph showing a line going up&#10;&#10;Description automatically generated">
            <a:extLst>
              <a:ext uri="{FF2B5EF4-FFF2-40B4-BE49-F238E27FC236}">
                <a16:creationId xmlns:a16="http://schemas.microsoft.com/office/drawing/2014/main" id="{E897F7A1-3CC9-DEAC-9740-4584CEC88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60" y="1982150"/>
            <a:ext cx="5520854" cy="3432063"/>
          </a:xfrm>
          <a:prstGeom prst="rect">
            <a:avLst/>
          </a:prstGeom>
        </p:spPr>
      </p:pic>
    </p:spTree>
    <p:extLst>
      <p:ext uri="{BB962C8B-B14F-4D97-AF65-F5344CB8AC3E}">
        <p14:creationId xmlns:p14="http://schemas.microsoft.com/office/powerpoint/2010/main" val="3158510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352D-81C2-F323-F9AA-F7C67D67B6E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B1BEA15-9F46-F503-B369-DF9EEB4AE3B4}"/>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6FFD67-96C5-ADA9-1A3F-006282AB26E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11A2EC48-F725-507E-6441-260D729EB013}"/>
              </a:ext>
            </a:extLst>
          </p:cNvPr>
          <p:cNvSpPr txBox="1"/>
          <p:nvPr/>
        </p:nvSpPr>
        <p:spPr>
          <a:xfrm>
            <a:off x="980661" y="2033451"/>
            <a:ext cx="2879373" cy="2800767"/>
          </a:xfrm>
          <a:prstGeom prst="rect">
            <a:avLst/>
          </a:prstGeom>
          <a:noFill/>
        </p:spPr>
        <p:txBody>
          <a:bodyPr wrap="square" rtlCol="0">
            <a:spAutoFit/>
          </a:bodyPr>
          <a:lstStyle/>
          <a:p>
            <a:pPr algn="l"/>
            <a:r>
              <a:rPr lang="en-US" sz="1600" b="1" i="0" dirty="0">
                <a:effectLst/>
                <a:latin typeface="system-ui"/>
              </a:rPr>
              <a:t>Task 1: Mark all launch sites on a map</a:t>
            </a:r>
          </a:p>
          <a:p>
            <a:pPr algn="l"/>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From the given .csv file, we can find the latitude and longitude for each site.</a:t>
            </a:r>
          </a:p>
          <a:p>
            <a:pPr marL="342900" indent="-342900">
              <a:buAutoNum type="arabicPeriod"/>
            </a:pPr>
            <a:r>
              <a:rPr lang="en-US" sz="1600" dirty="0"/>
              <a:t>Using </a:t>
            </a:r>
            <a:r>
              <a:rPr lang="en-US" sz="1600" dirty="0" err="1"/>
              <a:t>folium.Circle</a:t>
            </a:r>
            <a:r>
              <a:rPr lang="en-US" sz="1600" dirty="0"/>
              <a:t>() to create the area on the displayed  map.</a:t>
            </a:r>
            <a:endParaRPr lang="en-US" sz="1600" b="1" i="0" dirty="0">
              <a:effectLst/>
              <a:latin typeface="system-ui"/>
            </a:endParaRPr>
          </a:p>
        </p:txBody>
      </p:sp>
      <p:pic>
        <p:nvPicPr>
          <p:cNvPr id="6" name="Picture 5" descr="A screenshot of a map&#10;&#10;Description automatically generated">
            <a:extLst>
              <a:ext uri="{FF2B5EF4-FFF2-40B4-BE49-F238E27FC236}">
                <a16:creationId xmlns:a16="http://schemas.microsoft.com/office/drawing/2014/main" id="{A8955EB9-E39E-DEA7-606A-C6E0EFE57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034" y="2088090"/>
            <a:ext cx="6780999" cy="2843349"/>
          </a:xfrm>
          <a:prstGeom prst="rect">
            <a:avLst/>
          </a:prstGeom>
        </p:spPr>
      </p:pic>
    </p:spTree>
    <p:extLst>
      <p:ext uri="{BB962C8B-B14F-4D97-AF65-F5344CB8AC3E}">
        <p14:creationId xmlns:p14="http://schemas.microsoft.com/office/powerpoint/2010/main" val="2076232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76270-A4DA-EB12-6CAA-527FE2DCAFB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769973C-BA58-3D32-D2F1-DBED46ED07C0}"/>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002375-7BA8-8915-6B1C-58658D43AE85}"/>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B16E89CD-8C74-F241-7942-960621C455F8}"/>
              </a:ext>
            </a:extLst>
          </p:cNvPr>
          <p:cNvSpPr txBox="1"/>
          <p:nvPr/>
        </p:nvSpPr>
        <p:spPr>
          <a:xfrm>
            <a:off x="980661" y="2033451"/>
            <a:ext cx="2879373" cy="3293209"/>
          </a:xfrm>
          <a:prstGeom prst="rect">
            <a:avLst/>
          </a:prstGeom>
          <a:noFill/>
        </p:spPr>
        <p:txBody>
          <a:bodyPr wrap="square" rtlCol="0">
            <a:spAutoFit/>
          </a:bodyPr>
          <a:lstStyle/>
          <a:p>
            <a:pPr algn="l"/>
            <a:r>
              <a:rPr lang="en-US" sz="1600" b="1" i="0" dirty="0">
                <a:effectLst/>
                <a:latin typeface="system-ui"/>
              </a:rPr>
              <a:t>Task 2: Mark the success/failed launches for each site on the map</a:t>
            </a:r>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Create a new column in the </a:t>
            </a:r>
            <a:r>
              <a:rPr lang="en-US" sz="1600" dirty="0" err="1"/>
              <a:t>dataframe</a:t>
            </a:r>
            <a:r>
              <a:rPr lang="en-US" sz="1600" dirty="0"/>
              <a:t> called </a:t>
            </a:r>
            <a:r>
              <a:rPr lang="en-US" sz="1600" dirty="0" err="1"/>
              <a:t>marker_color</a:t>
            </a:r>
            <a:r>
              <a:rPr lang="en-US" sz="1600" dirty="0"/>
              <a:t> to store the marker colors based on the class value.</a:t>
            </a:r>
          </a:p>
          <a:p>
            <a:pPr marL="342900" indent="-342900">
              <a:buAutoNum type="arabicPeriod"/>
            </a:pPr>
            <a:r>
              <a:rPr lang="en-US" sz="1600" dirty="0"/>
              <a:t>For each launch result in </a:t>
            </a:r>
            <a:r>
              <a:rPr lang="en-US" sz="1600" dirty="0" err="1"/>
              <a:t>spacex_df</a:t>
            </a:r>
            <a:r>
              <a:rPr lang="en-US" sz="1600" dirty="0"/>
              <a:t> data frame, add a </a:t>
            </a:r>
            <a:r>
              <a:rPr lang="en-US" sz="1600" dirty="0" err="1"/>
              <a:t>folium.Marker</a:t>
            </a:r>
            <a:r>
              <a:rPr lang="en-US" sz="1600" dirty="0"/>
              <a:t> to </a:t>
            </a:r>
            <a:r>
              <a:rPr lang="en-US" sz="1600" dirty="0" err="1"/>
              <a:t>marker_cluster</a:t>
            </a:r>
            <a:r>
              <a:rPr lang="en-US" sz="1600" dirty="0"/>
              <a:t>.</a:t>
            </a:r>
            <a:endParaRPr lang="en-US" sz="1600" b="1" i="0" dirty="0">
              <a:effectLst/>
              <a:latin typeface="system-ui"/>
            </a:endParaRPr>
          </a:p>
        </p:txBody>
      </p:sp>
      <p:pic>
        <p:nvPicPr>
          <p:cNvPr id="5" name="Picture 4">
            <a:extLst>
              <a:ext uri="{FF2B5EF4-FFF2-40B4-BE49-F238E27FC236}">
                <a16:creationId xmlns:a16="http://schemas.microsoft.com/office/drawing/2014/main" id="{07A68E7B-A0F5-5EA3-2AA5-1691E88D5DA8}"/>
              </a:ext>
            </a:extLst>
          </p:cNvPr>
          <p:cNvPicPr>
            <a:picLocks noChangeAspect="1"/>
          </p:cNvPicPr>
          <p:nvPr/>
        </p:nvPicPr>
        <p:blipFill>
          <a:blip r:embed="rId3"/>
          <a:stretch>
            <a:fillRect/>
          </a:stretch>
        </p:blipFill>
        <p:spPr>
          <a:xfrm>
            <a:off x="4215024" y="1677595"/>
            <a:ext cx="6182660" cy="2034747"/>
          </a:xfrm>
          <a:prstGeom prst="rect">
            <a:avLst/>
          </a:prstGeom>
        </p:spPr>
      </p:pic>
      <p:pic>
        <p:nvPicPr>
          <p:cNvPr id="8" name="Picture 7" descr="A screenshot of a map&#10;&#10;Description automatically generated">
            <a:extLst>
              <a:ext uri="{FF2B5EF4-FFF2-40B4-BE49-F238E27FC236}">
                <a16:creationId xmlns:a16="http://schemas.microsoft.com/office/drawing/2014/main" id="{1D007FF6-1737-13B8-6874-487496131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024" y="3805105"/>
            <a:ext cx="6182660" cy="2141109"/>
          </a:xfrm>
          <a:prstGeom prst="rect">
            <a:avLst/>
          </a:prstGeom>
        </p:spPr>
      </p:pic>
    </p:spTree>
    <p:extLst>
      <p:ext uri="{BB962C8B-B14F-4D97-AF65-F5344CB8AC3E}">
        <p14:creationId xmlns:p14="http://schemas.microsoft.com/office/powerpoint/2010/main" val="331885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7BA82-07DA-F482-01B0-C0B721AB2E8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C518B7-C738-CD41-1125-E46FD6BEBF09}"/>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AEDECA-E97F-D99A-B229-EC6FF69E8273}"/>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6. Sites Locations Analysis with Folium</a:t>
            </a:r>
            <a:endParaRPr lang="en-US" dirty="0">
              <a:solidFill>
                <a:schemeClr val="accent2"/>
              </a:solidFill>
            </a:endParaRPr>
          </a:p>
        </p:txBody>
      </p:sp>
      <p:sp>
        <p:nvSpPr>
          <p:cNvPr id="15" name="TextBox 14">
            <a:extLst>
              <a:ext uri="{FF2B5EF4-FFF2-40B4-BE49-F238E27FC236}">
                <a16:creationId xmlns:a16="http://schemas.microsoft.com/office/drawing/2014/main" id="{BE36B569-70D0-E53A-8BE2-73938791C6D6}"/>
              </a:ext>
            </a:extLst>
          </p:cNvPr>
          <p:cNvSpPr txBox="1"/>
          <p:nvPr/>
        </p:nvSpPr>
        <p:spPr>
          <a:xfrm>
            <a:off x="980661" y="2033451"/>
            <a:ext cx="2879373" cy="2800767"/>
          </a:xfrm>
          <a:prstGeom prst="rect">
            <a:avLst/>
          </a:prstGeom>
          <a:noFill/>
        </p:spPr>
        <p:txBody>
          <a:bodyPr wrap="square" rtlCol="0">
            <a:spAutoFit/>
          </a:bodyPr>
          <a:lstStyle/>
          <a:p>
            <a:pPr algn="l"/>
            <a:r>
              <a:rPr lang="en-US" sz="1600" b="1" i="0" dirty="0">
                <a:effectLst/>
                <a:latin typeface="system-ui"/>
              </a:rPr>
              <a:t>TASK 3: Calculate the distances between a launch site to its proximities</a:t>
            </a:r>
            <a:endParaRPr lang="en-US" sz="1600" b="1" dirty="0">
              <a:latin typeface="system-ui"/>
            </a:endParaRPr>
          </a:p>
          <a:p>
            <a:pPr algn="l"/>
            <a:endParaRPr lang="en-US" sz="1600" b="1" i="0" dirty="0">
              <a:effectLst/>
              <a:latin typeface="system-ui"/>
            </a:endParaRPr>
          </a:p>
          <a:p>
            <a:pPr marL="342900" indent="-342900">
              <a:buAutoNum type="arabicPeriod"/>
            </a:pPr>
            <a:r>
              <a:rPr lang="en-US" sz="1600" dirty="0"/>
              <a:t>Add a </a:t>
            </a:r>
            <a:r>
              <a:rPr lang="en-US" sz="1600" dirty="0" err="1"/>
              <a:t>MousePosition</a:t>
            </a:r>
            <a:r>
              <a:rPr lang="en-US" sz="1600" dirty="0"/>
              <a:t> on the map to get coordinate for a mouse over a point on the map.</a:t>
            </a:r>
          </a:p>
          <a:p>
            <a:pPr marL="342900" indent="-342900">
              <a:buAutoNum type="arabicPeriod"/>
            </a:pPr>
            <a:r>
              <a:rPr lang="en-US" sz="1600" dirty="0"/>
              <a:t>Draw a </a:t>
            </a:r>
            <a:r>
              <a:rPr lang="en-US" sz="1600" dirty="0" err="1"/>
              <a:t>PolyLine</a:t>
            </a:r>
            <a:r>
              <a:rPr lang="en-US" sz="1600" dirty="0"/>
              <a:t> between a launch site to the selected coastline point</a:t>
            </a:r>
          </a:p>
        </p:txBody>
      </p:sp>
      <p:pic>
        <p:nvPicPr>
          <p:cNvPr id="7" name="Picture 6" descr="A screenshot of a computer game&#10;&#10;Description automatically generated">
            <a:extLst>
              <a:ext uri="{FF2B5EF4-FFF2-40B4-BE49-F238E27FC236}">
                <a16:creationId xmlns:a16="http://schemas.microsoft.com/office/drawing/2014/main" id="{A7C168C3-2F4A-72AC-C8EA-FD5EAD373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495" y="1950222"/>
            <a:ext cx="6349935" cy="1945748"/>
          </a:xfrm>
          <a:prstGeom prst="rect">
            <a:avLst/>
          </a:prstGeom>
        </p:spPr>
      </p:pic>
      <p:pic>
        <p:nvPicPr>
          <p:cNvPr id="10" name="Picture 9" descr="A white lines with black text&#10;&#10;Description automatically generated">
            <a:extLst>
              <a:ext uri="{FF2B5EF4-FFF2-40B4-BE49-F238E27FC236}">
                <a16:creationId xmlns:a16="http://schemas.microsoft.com/office/drawing/2014/main" id="{967805A0-2FBF-50C9-8C4A-2A51AED87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392" y="3986509"/>
            <a:ext cx="3055991" cy="1053166"/>
          </a:xfrm>
          <a:prstGeom prst="rect">
            <a:avLst/>
          </a:prstGeom>
        </p:spPr>
      </p:pic>
      <p:pic>
        <p:nvPicPr>
          <p:cNvPr id="12" name="Picture 11" descr="A map of a highway&#10;&#10;Description automatically generated">
            <a:extLst>
              <a:ext uri="{FF2B5EF4-FFF2-40B4-BE49-F238E27FC236}">
                <a16:creationId xmlns:a16="http://schemas.microsoft.com/office/drawing/2014/main" id="{46BD6E93-6EF1-BBCD-F1EC-B9D5B6CDF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0741" y="3986509"/>
            <a:ext cx="3266764" cy="1053166"/>
          </a:xfrm>
          <a:prstGeom prst="rect">
            <a:avLst/>
          </a:prstGeom>
        </p:spPr>
      </p:pic>
    </p:spTree>
    <p:extLst>
      <p:ext uri="{BB962C8B-B14F-4D97-AF65-F5344CB8AC3E}">
        <p14:creationId xmlns:p14="http://schemas.microsoft.com/office/powerpoint/2010/main" val="140031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5BE21-6BF2-1D27-A948-EB44FD39155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80E30BC-DAA0-85DE-3E42-962B18E2FFCE}"/>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FDCF53-2726-D6C0-5222-16728767454C}"/>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CD5DADD4-0F62-D568-34DB-1153CE40CBE3}"/>
              </a:ext>
            </a:extLst>
          </p:cNvPr>
          <p:cNvSpPr txBox="1"/>
          <p:nvPr/>
        </p:nvSpPr>
        <p:spPr>
          <a:xfrm>
            <a:off x="1133708" y="2033451"/>
            <a:ext cx="2788936" cy="3046988"/>
          </a:xfrm>
          <a:prstGeom prst="rect">
            <a:avLst/>
          </a:prstGeom>
          <a:noFill/>
        </p:spPr>
        <p:txBody>
          <a:bodyPr wrap="square" rtlCol="0">
            <a:spAutoFit/>
          </a:bodyPr>
          <a:lstStyle/>
          <a:p>
            <a:pPr algn="l"/>
            <a:r>
              <a:rPr lang="en-US" sz="1600" b="1" i="0" dirty="0">
                <a:effectLst/>
                <a:latin typeface="system-ui"/>
              </a:rPr>
              <a:t>TASK 1: Add a Launch Site Drop-down Input Component</a:t>
            </a:r>
          </a:p>
          <a:p>
            <a:endParaRPr lang="en-US" sz="1600" b="1" i="0" dirty="0">
              <a:effectLst/>
              <a:latin typeface="system-ui"/>
            </a:endParaRPr>
          </a:p>
          <a:p>
            <a:pPr marL="342900" indent="-342900">
              <a:buAutoNum type="arabicPeriod"/>
            </a:pPr>
            <a:r>
              <a:rPr lang="en-US" sz="1600" dirty="0"/>
              <a:t>For 4 different launch sites, this task implement a dropdown menu.</a:t>
            </a:r>
          </a:p>
          <a:p>
            <a:pPr marL="342900" indent="-342900">
              <a:buAutoNum type="arabicPeriod"/>
            </a:pPr>
            <a:r>
              <a:rPr lang="en-US" altLang="zh-CN" sz="1600" dirty="0"/>
              <a:t>The options is the list for all 4 launch sites.</a:t>
            </a:r>
          </a:p>
          <a:p>
            <a:pPr marL="342900" indent="-342900">
              <a:buAutoNum type="arabicPeriod"/>
            </a:pPr>
            <a:r>
              <a:rPr lang="en-US" sz="1600" dirty="0"/>
              <a:t>There are also some other attributes for the plots.</a:t>
            </a:r>
          </a:p>
        </p:txBody>
      </p:sp>
      <p:pic>
        <p:nvPicPr>
          <p:cNvPr id="6" name="Picture 5" descr="A pie chart with different colored circles&#10;&#10;Description automatically generated">
            <a:extLst>
              <a:ext uri="{FF2B5EF4-FFF2-40B4-BE49-F238E27FC236}">
                <a16:creationId xmlns:a16="http://schemas.microsoft.com/office/drawing/2014/main" id="{01D5EA72-0457-FA82-B723-548855504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290" y="2033451"/>
            <a:ext cx="5574880" cy="3378716"/>
          </a:xfrm>
          <a:prstGeom prst="rect">
            <a:avLst/>
          </a:prstGeom>
        </p:spPr>
      </p:pic>
    </p:spTree>
    <p:extLst>
      <p:ext uri="{BB962C8B-B14F-4D97-AF65-F5344CB8AC3E}">
        <p14:creationId xmlns:p14="http://schemas.microsoft.com/office/powerpoint/2010/main" val="223202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7F234-268E-1D89-A42D-D02C7F13225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D0615DB-AF84-2D52-DC3F-70D1C7DC57C2}"/>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23DC37-C561-60B8-47F3-C0B6CC2A28C4}"/>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3D2516FF-CC95-6B63-50C8-1664A36719E0}"/>
              </a:ext>
            </a:extLst>
          </p:cNvPr>
          <p:cNvSpPr txBox="1"/>
          <p:nvPr/>
        </p:nvSpPr>
        <p:spPr>
          <a:xfrm>
            <a:off x="1133707" y="2033451"/>
            <a:ext cx="3061253" cy="2800767"/>
          </a:xfrm>
          <a:prstGeom prst="rect">
            <a:avLst/>
          </a:prstGeom>
          <a:noFill/>
        </p:spPr>
        <p:txBody>
          <a:bodyPr wrap="square" rtlCol="0">
            <a:spAutoFit/>
          </a:bodyPr>
          <a:lstStyle/>
          <a:p>
            <a:pPr algn="l"/>
            <a:r>
              <a:rPr lang="en-US" sz="1600" b="1" i="0" dirty="0">
                <a:effectLst/>
                <a:latin typeface="system-ui"/>
              </a:rPr>
              <a:t>TASK 2: Add a callback function to render success-pie-chart based on selected site dropdown</a:t>
            </a:r>
          </a:p>
          <a:p>
            <a:endParaRPr lang="en-US" sz="1600" b="1" i="0" dirty="0">
              <a:effectLst/>
              <a:latin typeface="system-ui"/>
            </a:endParaRPr>
          </a:p>
          <a:p>
            <a:pPr marL="342900" indent="-342900">
              <a:buAutoNum type="arabicPeriod"/>
            </a:pPr>
            <a:r>
              <a:rPr lang="en-US" sz="1600" dirty="0"/>
              <a:t>For 4 different launch sites, this task implement a dropdown menu.</a:t>
            </a:r>
          </a:p>
          <a:p>
            <a:pPr marL="342900" indent="-342900">
              <a:buAutoNum type="arabicPeriod"/>
            </a:pPr>
            <a:r>
              <a:rPr lang="en-US" altLang="zh-CN" sz="1600" dirty="0"/>
              <a:t>The options is the list for all 4 launch sites.</a:t>
            </a:r>
          </a:p>
          <a:p>
            <a:pPr marL="342900" indent="-342900">
              <a:buAutoNum type="arabicPeriod"/>
            </a:pPr>
            <a:r>
              <a:rPr lang="en-US" sz="1600" dirty="0"/>
              <a:t>There are also some other attributes for the plots.</a:t>
            </a:r>
          </a:p>
        </p:txBody>
      </p:sp>
      <p:pic>
        <p:nvPicPr>
          <p:cNvPr id="5" name="Picture 4" descr="A screenshot of a graph&#10;&#10;Description automatically generated">
            <a:extLst>
              <a:ext uri="{FF2B5EF4-FFF2-40B4-BE49-F238E27FC236}">
                <a16:creationId xmlns:a16="http://schemas.microsoft.com/office/drawing/2014/main" id="{9A59D4C5-2AC8-4B78-DE4B-76C947901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998" y="1781568"/>
            <a:ext cx="4273639" cy="198609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E43743DB-4FFC-C531-C48D-69B3D55C6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998" y="3820666"/>
            <a:ext cx="4273639" cy="2050639"/>
          </a:xfrm>
          <a:prstGeom prst="rect">
            <a:avLst/>
          </a:prstGeom>
        </p:spPr>
      </p:pic>
    </p:spTree>
    <p:extLst>
      <p:ext uri="{BB962C8B-B14F-4D97-AF65-F5344CB8AC3E}">
        <p14:creationId xmlns:p14="http://schemas.microsoft.com/office/powerpoint/2010/main" val="54666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3A47-DAF0-0B79-1AE1-61B884305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AF71B-9DEF-73AA-92D8-B21FD0CFFC21}"/>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1. Executive Summary</a:t>
            </a:r>
            <a:endParaRPr lang="en-US" dirty="0">
              <a:solidFill>
                <a:schemeClr val="accent2"/>
              </a:solidFill>
            </a:endParaRPr>
          </a:p>
        </p:txBody>
      </p:sp>
      <p:sp>
        <p:nvSpPr>
          <p:cNvPr id="3" name="Content Placeholder 2">
            <a:extLst>
              <a:ext uri="{FF2B5EF4-FFF2-40B4-BE49-F238E27FC236}">
                <a16:creationId xmlns:a16="http://schemas.microsoft.com/office/drawing/2014/main" id="{7DD4BB67-47FC-77C8-5E7F-445FAB77A876}"/>
              </a:ext>
            </a:extLst>
          </p:cNvPr>
          <p:cNvSpPr>
            <a:spLocks noGrp="1"/>
          </p:cNvSpPr>
          <p:nvPr>
            <p:ph sz="quarter" idx="13"/>
          </p:nvPr>
        </p:nvSpPr>
        <p:spPr>
          <a:xfrm>
            <a:off x="838200" y="1443789"/>
            <a:ext cx="5257800" cy="4679199"/>
          </a:xfrm>
          <a:noFill/>
        </p:spPr>
        <p:txBody>
          <a:bodyPr vert="horz" lIns="91440" tIns="45720" rIns="91440" bIns="45720" rtlCol="0" anchor="t">
            <a:normAutofit/>
          </a:bodyPr>
          <a:lstStyle/>
          <a:p>
            <a:r>
              <a:rPr lang="en-US" b="1" dirty="0"/>
              <a:t>Summary of methodologies</a:t>
            </a:r>
          </a:p>
          <a:p>
            <a:pPr lvl="1"/>
            <a:r>
              <a:rPr lang="en-US" dirty="0"/>
              <a:t>1. Data Collection</a:t>
            </a:r>
          </a:p>
          <a:p>
            <a:pPr lvl="1"/>
            <a:r>
              <a:rPr lang="en-US" dirty="0"/>
              <a:t>2. Data </a:t>
            </a:r>
            <a:r>
              <a:rPr lang="en-US" dirty="0" err="1"/>
              <a:t>Webscraping</a:t>
            </a:r>
            <a:endParaRPr lang="en-US" dirty="0"/>
          </a:p>
          <a:p>
            <a:pPr lvl="1"/>
            <a:r>
              <a:rPr lang="en-US" dirty="0"/>
              <a:t>3. Data Wrangling</a:t>
            </a:r>
          </a:p>
          <a:p>
            <a:pPr lvl="1"/>
            <a:r>
              <a:rPr lang="en-US" dirty="0"/>
              <a:t>4. Exploratory Data Analysis with SQL</a:t>
            </a:r>
          </a:p>
          <a:p>
            <a:pPr lvl="1"/>
            <a:r>
              <a:rPr lang="en-US" dirty="0"/>
              <a:t>5. Exploratory Data Analysis with Data Visualization</a:t>
            </a:r>
          </a:p>
          <a:p>
            <a:pPr lvl="1"/>
            <a:r>
              <a:rPr lang="en-US" dirty="0"/>
              <a:t>6. Building an interactive map with Folium</a:t>
            </a:r>
          </a:p>
          <a:p>
            <a:pPr lvl="1"/>
            <a:r>
              <a:rPr lang="en-US" dirty="0"/>
              <a:t>7. Building a Dashboard with </a:t>
            </a:r>
            <a:r>
              <a:rPr lang="en-US" dirty="0" err="1"/>
              <a:t>Plotly</a:t>
            </a:r>
            <a:r>
              <a:rPr lang="en-US" dirty="0"/>
              <a:t> Dash</a:t>
            </a:r>
          </a:p>
          <a:p>
            <a:pPr lvl="1"/>
            <a:r>
              <a:rPr lang="en-US" dirty="0"/>
              <a:t>8.Predictive Classification Analysis</a:t>
            </a:r>
          </a:p>
        </p:txBody>
      </p:sp>
      <p:sp>
        <p:nvSpPr>
          <p:cNvPr id="6" name="Content Placeholder 2">
            <a:extLst>
              <a:ext uri="{FF2B5EF4-FFF2-40B4-BE49-F238E27FC236}">
                <a16:creationId xmlns:a16="http://schemas.microsoft.com/office/drawing/2014/main" id="{00B7EF6D-1427-A9DA-9A39-5B1325D8C5BE}"/>
              </a:ext>
            </a:extLst>
          </p:cNvPr>
          <p:cNvSpPr txBox="1">
            <a:spLocks/>
          </p:cNvSpPr>
          <p:nvPr/>
        </p:nvSpPr>
        <p:spPr>
          <a:xfrm>
            <a:off x="5855368" y="1443788"/>
            <a:ext cx="5257800" cy="467919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Summary of all results</a:t>
            </a:r>
          </a:p>
          <a:p>
            <a:pPr lvl="1"/>
            <a:r>
              <a:rPr lang="en-US" dirty="0"/>
              <a:t>Exploratory Data Analysis results</a:t>
            </a:r>
          </a:p>
          <a:p>
            <a:pPr lvl="1"/>
            <a:r>
              <a:rPr lang="en-US" dirty="0"/>
              <a:t>Interactive analytics demo in screenshots</a:t>
            </a:r>
          </a:p>
          <a:p>
            <a:pPr lvl="1"/>
            <a:r>
              <a:rPr lang="en-US" dirty="0"/>
              <a:t>Predictive analysis results</a:t>
            </a:r>
          </a:p>
        </p:txBody>
      </p:sp>
    </p:spTree>
    <p:extLst>
      <p:ext uri="{BB962C8B-B14F-4D97-AF65-F5344CB8AC3E}">
        <p14:creationId xmlns:p14="http://schemas.microsoft.com/office/powerpoint/2010/main" val="195076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07D64-4711-2EA5-678D-8442E69B666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1052E2F-A4B2-756A-CC7C-5D2A0CA81765}"/>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D07E6-3AB1-544D-76E7-50BFDDDBC0DF}"/>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7.Dashboard with </a:t>
            </a:r>
            <a:r>
              <a:rPr lang="en-US" dirty="0" err="1">
                <a:solidFill>
                  <a:schemeClr val="accent2"/>
                </a:solidFill>
                <a:latin typeface="Abadi"/>
              </a:rPr>
              <a:t>Ploty</a:t>
            </a:r>
            <a:r>
              <a:rPr lang="en-US" dirty="0">
                <a:solidFill>
                  <a:schemeClr val="accent2"/>
                </a:solidFill>
                <a:latin typeface="Abadi"/>
              </a:rPr>
              <a:t> Dash</a:t>
            </a:r>
            <a:endParaRPr lang="en-US" dirty="0">
              <a:solidFill>
                <a:schemeClr val="accent2"/>
              </a:solidFill>
            </a:endParaRPr>
          </a:p>
        </p:txBody>
      </p:sp>
      <p:sp>
        <p:nvSpPr>
          <p:cNvPr id="15" name="TextBox 14">
            <a:extLst>
              <a:ext uri="{FF2B5EF4-FFF2-40B4-BE49-F238E27FC236}">
                <a16:creationId xmlns:a16="http://schemas.microsoft.com/office/drawing/2014/main" id="{3FAA5A70-D595-9486-BBD4-B53314DCC014}"/>
              </a:ext>
            </a:extLst>
          </p:cNvPr>
          <p:cNvSpPr txBox="1"/>
          <p:nvPr/>
        </p:nvSpPr>
        <p:spPr>
          <a:xfrm>
            <a:off x="1133707" y="2033451"/>
            <a:ext cx="3061253" cy="4031873"/>
          </a:xfrm>
          <a:prstGeom prst="rect">
            <a:avLst/>
          </a:prstGeom>
          <a:noFill/>
        </p:spPr>
        <p:txBody>
          <a:bodyPr wrap="square" rtlCol="0">
            <a:spAutoFit/>
          </a:bodyPr>
          <a:lstStyle/>
          <a:p>
            <a:pPr algn="l"/>
            <a:r>
              <a:rPr lang="en-US" sz="1600" b="1" i="0" dirty="0">
                <a:effectLst/>
                <a:latin typeface="system-ui"/>
              </a:rPr>
              <a:t>TASK 3: Add a Range Slider to Select Payload</a:t>
            </a:r>
          </a:p>
          <a:p>
            <a:r>
              <a:rPr lang="en-US" sz="1600" b="1" i="0" dirty="0">
                <a:effectLst/>
                <a:latin typeface="system-ui"/>
              </a:rPr>
              <a:t>TASK 4: Add a callback function to render the success-payload-scatter-chart scatter plot</a:t>
            </a:r>
          </a:p>
          <a:p>
            <a:endParaRPr lang="en-US" sz="1600" b="1" i="0" dirty="0">
              <a:effectLst/>
              <a:latin typeface="system-ui"/>
            </a:endParaRPr>
          </a:p>
          <a:p>
            <a:pPr marL="342900" indent="-342900">
              <a:buAutoNum type="arabicPeriod"/>
            </a:pPr>
            <a:r>
              <a:rPr lang="en-US" sz="1600" dirty="0"/>
              <a:t>The range slider is to find if variable payload is correlated to mission outcome. </a:t>
            </a:r>
          </a:p>
          <a:p>
            <a:pPr marL="342900" indent="-342900">
              <a:buAutoNum type="arabicPeriod"/>
            </a:pPr>
            <a:r>
              <a:rPr lang="en-US" sz="1600" dirty="0"/>
              <a:t>It is also to color-label the Booster version on each scatter point so that we may observe mission outcomes with different boosters.</a:t>
            </a:r>
          </a:p>
        </p:txBody>
      </p:sp>
      <p:pic>
        <p:nvPicPr>
          <p:cNvPr id="5" name="Picture 4" descr="A graph with numbers and a line&#10;&#10;Description automatically generated with medium confidence">
            <a:extLst>
              <a:ext uri="{FF2B5EF4-FFF2-40B4-BE49-F238E27FC236}">
                <a16:creationId xmlns:a16="http://schemas.microsoft.com/office/drawing/2014/main" id="{783BE86E-BF1B-212F-78CC-F9A8D6DD7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053" y="2033451"/>
            <a:ext cx="5344376" cy="2884529"/>
          </a:xfrm>
          <a:prstGeom prst="rect">
            <a:avLst/>
          </a:prstGeom>
        </p:spPr>
      </p:pic>
    </p:spTree>
    <p:extLst>
      <p:ext uri="{BB962C8B-B14F-4D97-AF65-F5344CB8AC3E}">
        <p14:creationId xmlns:p14="http://schemas.microsoft.com/office/powerpoint/2010/main" val="3754311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6154-A447-CB28-B2BE-55FCFCC6CC0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EDB09A-0DC6-8300-9B3D-69CA123BDB83}"/>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2128FB-E8FB-8E4C-CE60-F3345AD0CEDF}"/>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ABEBF217-05BC-2BB2-F290-36915238F40C}"/>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1: Create a NumPy array from the column Class in data.</a:t>
            </a:r>
          </a:p>
          <a:p>
            <a:pPr algn="l"/>
            <a:endParaRPr lang="en-US" sz="1600" b="1" i="0" dirty="0">
              <a:effectLst/>
              <a:latin typeface="system-ui"/>
            </a:endParaRPr>
          </a:p>
          <a:p>
            <a:pPr marL="342900" indent="-342900">
              <a:buAutoNum type="arabicPeriod"/>
            </a:pPr>
            <a:r>
              <a:rPr lang="en-US" sz="1600" dirty="0"/>
              <a:t>By applying the method </a:t>
            </a:r>
            <a:r>
              <a:rPr lang="en-US" sz="1600" dirty="0" err="1"/>
              <a:t>to_numpy</a:t>
            </a:r>
            <a:r>
              <a:rPr lang="en-US" sz="1600" dirty="0"/>
              <a:t>() then assign it to the variable Y.</a:t>
            </a:r>
          </a:p>
          <a:p>
            <a:pPr marL="342900" indent="-342900">
              <a:buAutoNum type="arabicPeriod"/>
            </a:pPr>
            <a:r>
              <a:rPr lang="en-US" sz="1600" dirty="0"/>
              <a:t>The output is a Pandas series (only one bracket </a:t>
            </a:r>
            <a:r>
              <a:rPr lang="en-US" sz="1600" dirty="0" err="1"/>
              <a:t>df</a:t>
            </a:r>
            <a:r>
              <a:rPr lang="en-US" sz="1600" dirty="0"/>
              <a:t>['name of column']).</a:t>
            </a:r>
          </a:p>
        </p:txBody>
      </p:sp>
      <p:pic>
        <p:nvPicPr>
          <p:cNvPr id="5" name="Picture 4" descr="A screenshot of a computer&#10;&#10;Description automatically generated">
            <a:extLst>
              <a:ext uri="{FF2B5EF4-FFF2-40B4-BE49-F238E27FC236}">
                <a16:creationId xmlns:a16="http://schemas.microsoft.com/office/drawing/2014/main" id="{EDED544A-EFD6-4A8A-6EE1-A74B94C67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29" y="2032107"/>
            <a:ext cx="6160063" cy="2460380"/>
          </a:xfrm>
          <a:prstGeom prst="rect">
            <a:avLst/>
          </a:prstGeom>
        </p:spPr>
      </p:pic>
    </p:spTree>
    <p:extLst>
      <p:ext uri="{BB962C8B-B14F-4D97-AF65-F5344CB8AC3E}">
        <p14:creationId xmlns:p14="http://schemas.microsoft.com/office/powerpoint/2010/main" val="1229634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1603-6D57-FC04-0391-5253EA46CF4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B6E4B29-6C1B-965F-28DE-EB44B7F5BE27}"/>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669B5C-762F-069B-FEB9-B5EF85020F9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F31AAFBE-7229-D500-CEBC-B2CC70C00330}"/>
              </a:ext>
            </a:extLst>
          </p:cNvPr>
          <p:cNvSpPr txBox="1"/>
          <p:nvPr/>
        </p:nvSpPr>
        <p:spPr>
          <a:xfrm>
            <a:off x="1133707" y="2033451"/>
            <a:ext cx="3061253" cy="2308324"/>
          </a:xfrm>
          <a:prstGeom prst="rect">
            <a:avLst/>
          </a:prstGeom>
          <a:noFill/>
        </p:spPr>
        <p:txBody>
          <a:bodyPr wrap="square" rtlCol="0">
            <a:spAutoFit/>
          </a:bodyPr>
          <a:lstStyle/>
          <a:p>
            <a:pPr algn="l"/>
            <a:r>
              <a:rPr lang="en-US" sz="1600" b="1" i="0" dirty="0">
                <a:effectLst/>
                <a:latin typeface="system-ui"/>
              </a:rPr>
              <a:t>TASK 1: Create a NumPy array from the column Class in data.</a:t>
            </a:r>
          </a:p>
          <a:p>
            <a:pPr algn="l"/>
            <a:endParaRPr lang="en-US" sz="1600" b="1" i="0" dirty="0">
              <a:effectLst/>
              <a:latin typeface="system-ui"/>
            </a:endParaRPr>
          </a:p>
          <a:p>
            <a:pPr marL="342900" indent="-342900">
              <a:buAutoNum type="arabicPeriod"/>
            </a:pPr>
            <a:r>
              <a:rPr lang="en-US" sz="1600" dirty="0"/>
              <a:t>By applying the method </a:t>
            </a:r>
            <a:r>
              <a:rPr lang="en-US" sz="1600" dirty="0" err="1"/>
              <a:t>to_numpy</a:t>
            </a:r>
            <a:r>
              <a:rPr lang="en-US" sz="1600" dirty="0"/>
              <a:t>() then assign it to the variable Y.</a:t>
            </a:r>
          </a:p>
          <a:p>
            <a:pPr marL="342900" indent="-342900">
              <a:buAutoNum type="arabicPeriod"/>
            </a:pPr>
            <a:r>
              <a:rPr lang="en-US" sz="1600" dirty="0"/>
              <a:t>The output is a Pandas series (only one bracket </a:t>
            </a:r>
            <a:r>
              <a:rPr lang="en-US" sz="1600" dirty="0" err="1"/>
              <a:t>df</a:t>
            </a:r>
            <a:r>
              <a:rPr lang="en-US" sz="1600" dirty="0"/>
              <a:t>['name of column']).</a:t>
            </a:r>
          </a:p>
        </p:txBody>
      </p:sp>
      <p:pic>
        <p:nvPicPr>
          <p:cNvPr id="5" name="Picture 4" descr="A screenshot of a computer&#10;&#10;Description automatically generated">
            <a:extLst>
              <a:ext uri="{FF2B5EF4-FFF2-40B4-BE49-F238E27FC236}">
                <a16:creationId xmlns:a16="http://schemas.microsoft.com/office/drawing/2014/main" id="{4750DCB1-0936-177C-927B-EC830041B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29" y="2032107"/>
            <a:ext cx="6160063" cy="2460380"/>
          </a:xfrm>
          <a:prstGeom prst="rect">
            <a:avLst/>
          </a:prstGeom>
        </p:spPr>
      </p:pic>
    </p:spTree>
    <p:extLst>
      <p:ext uri="{BB962C8B-B14F-4D97-AF65-F5344CB8AC3E}">
        <p14:creationId xmlns:p14="http://schemas.microsoft.com/office/powerpoint/2010/main" val="2002830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3F5E-481E-EFF0-7240-E0222220472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AB975D-46DD-F03B-E13B-8EE214336C9A}"/>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034BBF-AD47-0B50-45D0-8F484C8BD4D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55C88DC2-5623-81D4-22C7-18C07D2C3AD1}"/>
              </a:ext>
            </a:extLst>
          </p:cNvPr>
          <p:cNvSpPr txBox="1"/>
          <p:nvPr/>
        </p:nvSpPr>
        <p:spPr>
          <a:xfrm>
            <a:off x="993913" y="1536439"/>
            <a:ext cx="3632308" cy="4524315"/>
          </a:xfrm>
          <a:prstGeom prst="rect">
            <a:avLst/>
          </a:prstGeom>
          <a:noFill/>
        </p:spPr>
        <p:txBody>
          <a:bodyPr wrap="square" rtlCol="0">
            <a:spAutoFit/>
          </a:bodyPr>
          <a:lstStyle/>
          <a:p>
            <a:pPr algn="l"/>
            <a:r>
              <a:rPr lang="en-US" sz="1600" b="1" i="0" dirty="0">
                <a:effectLst/>
                <a:latin typeface="system-ui"/>
              </a:rPr>
              <a:t>TASK 5-11: </a:t>
            </a:r>
            <a:r>
              <a:rPr lang="en-US" altLang="zh-CN" sz="1600" b="1" i="0" dirty="0">
                <a:effectLst/>
                <a:latin typeface="system-ui"/>
              </a:rPr>
              <a:t>Calculate the accuracy of 4 methods and plot their confusion matrix.</a:t>
            </a:r>
            <a:endParaRPr lang="en-US" sz="1600" b="1" i="0" dirty="0">
              <a:effectLst/>
              <a:latin typeface="system-ui"/>
            </a:endParaRPr>
          </a:p>
          <a:p>
            <a:pPr marL="342900" indent="-342900">
              <a:buAutoNum type="arabicPeriod"/>
            </a:pPr>
            <a:r>
              <a:rPr lang="en-US" sz="1600" dirty="0"/>
              <a:t>Confusion Matrix: Examining the confusion matrix, we see that logistic regression can distinguish between the different classes. We see that the major problem is false positives.</a:t>
            </a:r>
          </a:p>
          <a:p>
            <a:pPr marL="342900" indent="-342900">
              <a:buAutoNum type="arabicPeriod"/>
            </a:pPr>
            <a:endParaRPr lang="en-US" sz="1600" dirty="0"/>
          </a:p>
          <a:p>
            <a:pPr marL="342900" indent="-342900">
              <a:buAutoNum type="arabicPeriod"/>
            </a:pPr>
            <a:r>
              <a:rPr lang="en-US" sz="1600" dirty="0"/>
              <a:t>Using 4 methods(Logistic Regression, SVM, Decision Tree, KNN), first train their best parameters. Plot the confusion matrix using </a:t>
            </a:r>
            <a:r>
              <a:rPr lang="en-US" sz="1600" dirty="0" err="1"/>
              <a:t>plot_confusion_matrix</a:t>
            </a:r>
            <a:r>
              <a:rPr lang="en-US" sz="1600" dirty="0"/>
              <a:t>().</a:t>
            </a:r>
          </a:p>
          <a:p>
            <a:pPr marL="342900" indent="-342900">
              <a:buAutoNum type="arabicPeriod"/>
            </a:pPr>
            <a:r>
              <a:rPr lang="en-US" sz="1600" dirty="0"/>
              <a:t>We can see that these 4 methods has no difference under these comparison.</a:t>
            </a:r>
          </a:p>
        </p:txBody>
      </p:sp>
      <p:pic>
        <p:nvPicPr>
          <p:cNvPr id="6" name="Picture 5" descr="A screenshot of a graph&#10;&#10;Description automatically generated">
            <a:extLst>
              <a:ext uri="{FF2B5EF4-FFF2-40B4-BE49-F238E27FC236}">
                <a16:creationId xmlns:a16="http://schemas.microsoft.com/office/drawing/2014/main" id="{50FAD99F-37E1-79C4-01B8-343E23867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22" y="1443788"/>
            <a:ext cx="2742000" cy="245235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6D6974B-E358-0571-9499-68BF36F0B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222" y="1443788"/>
            <a:ext cx="2594983" cy="2452352"/>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4BFBFCAF-E577-5261-4296-DC3C67194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223" y="3896141"/>
            <a:ext cx="2742000" cy="2364916"/>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04F438ED-D576-3286-F992-FB462F6F90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8222" y="3885229"/>
            <a:ext cx="2594983" cy="2261600"/>
          </a:xfrm>
          <a:prstGeom prst="rect">
            <a:avLst/>
          </a:prstGeom>
        </p:spPr>
      </p:pic>
    </p:spTree>
    <p:extLst>
      <p:ext uri="{BB962C8B-B14F-4D97-AF65-F5344CB8AC3E}">
        <p14:creationId xmlns:p14="http://schemas.microsoft.com/office/powerpoint/2010/main" val="2993713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95E14-9888-BDD9-4E09-AE8FAEFF2C96}"/>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23D44E3-C36E-BA3E-8CA1-2C024D109532}"/>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B4A9C1-445E-7A93-2A5C-3DECA953706D}"/>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66153E60-2129-08A2-9DD2-31E665D91D91}"/>
              </a:ext>
            </a:extLst>
          </p:cNvPr>
          <p:cNvSpPr txBox="1"/>
          <p:nvPr/>
        </p:nvSpPr>
        <p:spPr>
          <a:xfrm>
            <a:off x="1133707" y="2033451"/>
            <a:ext cx="3061253" cy="3046988"/>
          </a:xfrm>
          <a:prstGeom prst="rect">
            <a:avLst/>
          </a:prstGeom>
          <a:noFill/>
        </p:spPr>
        <p:txBody>
          <a:bodyPr wrap="square" rtlCol="0">
            <a:spAutoFit/>
          </a:bodyPr>
          <a:lstStyle/>
          <a:p>
            <a:pPr algn="l"/>
            <a:r>
              <a:rPr lang="en-US" sz="1600" b="1" i="0" dirty="0">
                <a:effectLst/>
                <a:latin typeface="system-ui"/>
              </a:rPr>
              <a:t>TASK 12-1: Find the method performs best:</a:t>
            </a:r>
          </a:p>
          <a:p>
            <a:pPr algn="l"/>
            <a:endParaRPr lang="en-US" sz="1600" b="1" i="0" dirty="0">
              <a:effectLst/>
              <a:latin typeface="system-ui"/>
            </a:endParaRPr>
          </a:p>
          <a:p>
            <a:pPr marL="342900" indent="-342900">
              <a:buAutoNum type="arabicPeriod"/>
            </a:pPr>
            <a:r>
              <a:rPr lang="en-US" sz="1600" dirty="0"/>
              <a:t>We plot the scores from test sets based on the 4 methods.</a:t>
            </a:r>
          </a:p>
          <a:p>
            <a:pPr marL="342900" indent="-342900">
              <a:buAutoNum type="arabicPeriod"/>
            </a:pPr>
            <a:r>
              <a:rPr lang="en-US" sz="1600" dirty="0"/>
              <a:t>We can see from the results that these 4 methods have no difference on Training set. So we can try the methods on Whole data.</a:t>
            </a:r>
          </a:p>
          <a:p>
            <a:pPr marL="342900" indent="-342900">
              <a:buAutoNum type="arabicPeriod"/>
            </a:pP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5A9E6FE8-0D5C-52A2-2303-62850187E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980" y="1620575"/>
            <a:ext cx="5039326" cy="199726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6B9F7D8B-FC05-66EA-A690-706863161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980" y="3733733"/>
            <a:ext cx="5029523" cy="1680480"/>
          </a:xfrm>
          <a:prstGeom prst="rect">
            <a:avLst/>
          </a:prstGeom>
        </p:spPr>
      </p:pic>
    </p:spTree>
    <p:extLst>
      <p:ext uri="{BB962C8B-B14F-4D97-AF65-F5344CB8AC3E}">
        <p14:creationId xmlns:p14="http://schemas.microsoft.com/office/powerpoint/2010/main" val="2874891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4429-29DF-F718-B2BF-0D3B6F0C5CA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588AFB3-7B9D-4D81-A367-D4A1F266482B}"/>
              </a:ext>
            </a:extLst>
          </p:cNvPr>
          <p:cNvSpPr/>
          <p:nvPr/>
        </p:nvSpPr>
        <p:spPr>
          <a:xfrm>
            <a:off x="838200" y="1443787"/>
            <a:ext cx="9914475"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FE1D5-A367-AD8D-1781-92EA1577AF29}"/>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4. Results – 8.</a:t>
            </a:r>
            <a:r>
              <a:rPr lang="en-US" altLang="zh-CN" dirty="0">
                <a:solidFill>
                  <a:schemeClr val="accent2"/>
                </a:solidFill>
                <a:latin typeface="Abadi"/>
              </a:rPr>
              <a:t> ML Prediction</a:t>
            </a:r>
            <a:endParaRPr lang="en-US" dirty="0">
              <a:solidFill>
                <a:schemeClr val="accent2"/>
              </a:solidFill>
            </a:endParaRPr>
          </a:p>
        </p:txBody>
      </p:sp>
      <p:sp>
        <p:nvSpPr>
          <p:cNvPr id="15" name="TextBox 14">
            <a:extLst>
              <a:ext uri="{FF2B5EF4-FFF2-40B4-BE49-F238E27FC236}">
                <a16:creationId xmlns:a16="http://schemas.microsoft.com/office/drawing/2014/main" id="{8BEE4140-5FF7-4350-44F2-209EB4979B1B}"/>
              </a:ext>
            </a:extLst>
          </p:cNvPr>
          <p:cNvSpPr txBox="1"/>
          <p:nvPr/>
        </p:nvSpPr>
        <p:spPr>
          <a:xfrm>
            <a:off x="1133707" y="2033451"/>
            <a:ext cx="3061253" cy="3046988"/>
          </a:xfrm>
          <a:prstGeom prst="rect">
            <a:avLst/>
          </a:prstGeom>
          <a:noFill/>
        </p:spPr>
        <p:txBody>
          <a:bodyPr wrap="square" rtlCol="0">
            <a:spAutoFit/>
          </a:bodyPr>
          <a:lstStyle/>
          <a:p>
            <a:pPr algn="l"/>
            <a:r>
              <a:rPr lang="en-US" sz="1600" b="1" i="0" dirty="0">
                <a:effectLst/>
                <a:latin typeface="system-ui"/>
              </a:rPr>
              <a:t>TASK 12-2: Find the method performs best:</a:t>
            </a:r>
          </a:p>
          <a:p>
            <a:pPr algn="l"/>
            <a:endParaRPr lang="en-US" sz="1600" b="1" i="0" dirty="0">
              <a:effectLst/>
              <a:latin typeface="system-ui"/>
            </a:endParaRPr>
          </a:p>
          <a:p>
            <a:pPr marL="342900" indent="-342900">
              <a:buAutoNum type="arabicPeriod" startAt="3"/>
            </a:pPr>
            <a:r>
              <a:rPr lang="en-US" sz="1600" dirty="0"/>
              <a:t>we can try the methods on Whole data. </a:t>
            </a:r>
          </a:p>
          <a:p>
            <a:pPr marL="342900" indent="-342900">
              <a:buAutoNum type="arabicPeriod" startAt="3"/>
            </a:pPr>
            <a:r>
              <a:rPr lang="en-US" sz="1600" dirty="0"/>
              <a:t>Based on the scores and accuracies on the whole dataset, we can conclude that the SVM has the best score among the 4 methods.</a:t>
            </a:r>
          </a:p>
          <a:p>
            <a:pPr marL="342900" indent="-342900">
              <a:buAutoNum type="arabicPeriod"/>
            </a:pPr>
            <a:endParaRPr lang="en-US" sz="1600" dirty="0"/>
          </a:p>
        </p:txBody>
      </p:sp>
      <p:pic>
        <p:nvPicPr>
          <p:cNvPr id="5" name="Picture 4" descr="A screenshot of a computer code&#10;&#10;Description automatically generated">
            <a:extLst>
              <a:ext uri="{FF2B5EF4-FFF2-40B4-BE49-F238E27FC236}">
                <a16:creationId xmlns:a16="http://schemas.microsoft.com/office/drawing/2014/main" id="{861EBEE3-18B6-15DF-31AC-92BFFF08E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783" y="1580100"/>
            <a:ext cx="4794649" cy="25545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29D5929-1099-97B9-0D9C-D716C816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304" y="4270991"/>
            <a:ext cx="4751605" cy="1495260"/>
          </a:xfrm>
          <a:prstGeom prst="rect">
            <a:avLst/>
          </a:prstGeom>
        </p:spPr>
      </p:pic>
    </p:spTree>
    <p:extLst>
      <p:ext uri="{BB962C8B-B14F-4D97-AF65-F5344CB8AC3E}">
        <p14:creationId xmlns:p14="http://schemas.microsoft.com/office/powerpoint/2010/main" val="3024958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5E70-02AD-399C-4A6C-8AF39F938BB4}"/>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B922EC59-CAEC-0A5D-6E07-60E5536B33D9}"/>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ED323F1B-7F36-38F3-AB36-1A4F144B1535}"/>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5. Conclusion</a:t>
            </a:r>
            <a:endParaRPr lang="en-US" sz="4800" dirty="0">
              <a:solidFill>
                <a:srgbClr val="0B49CB"/>
              </a:solidFill>
            </a:endParaRPr>
          </a:p>
        </p:txBody>
      </p:sp>
    </p:spTree>
    <p:extLst>
      <p:ext uri="{BB962C8B-B14F-4D97-AF65-F5344CB8AC3E}">
        <p14:creationId xmlns:p14="http://schemas.microsoft.com/office/powerpoint/2010/main" val="236382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9631017" cy="4284889"/>
          </a:xfrm>
          <a:noFill/>
        </p:spPr>
        <p:txBody>
          <a:bodyPr vert="horz" lIns="91440" tIns="45720" rIns="91440" bIns="45720" rtlCol="0" anchor="t">
            <a:normAutofit fontScale="92500" lnSpcReduction="20000"/>
          </a:bodyPr>
          <a:lstStyle/>
          <a:p>
            <a:r>
              <a:rPr lang="en-US" dirty="0"/>
              <a:t>Launches with a low payload mass show better results than launches with a larger payload mass. </a:t>
            </a:r>
          </a:p>
          <a:p>
            <a:r>
              <a:rPr lang="en-US" dirty="0"/>
              <a:t>SpaceX’s record for Falcon 9 first stage landing outcomes has improved.</a:t>
            </a:r>
          </a:p>
          <a:p>
            <a:r>
              <a:rPr lang="en-US" dirty="0"/>
              <a:t>The trend is toward better performance and greater success as more launches are made.</a:t>
            </a:r>
          </a:p>
          <a:p>
            <a:r>
              <a:rPr lang="en-US" dirty="0"/>
              <a:t>The machine learning models can be used to predict future SpaceX Falcon 9 first stage landing outcomes.</a:t>
            </a:r>
          </a:p>
          <a:p>
            <a:r>
              <a:rPr lang="en-US" dirty="0"/>
              <a:t>Most of launch sites are in proximity to the Equator line and all the sites are in very close proximity to the coast.</a:t>
            </a:r>
          </a:p>
          <a:p>
            <a:r>
              <a:rPr lang="en-US" dirty="0"/>
              <a:t>The success rate of launches increases over the years.</a:t>
            </a:r>
          </a:p>
          <a:p>
            <a:r>
              <a:rPr lang="en-US" dirty="0"/>
              <a:t>KSC LC-39A has the highest success rate of the launches from all the sites.</a:t>
            </a:r>
          </a:p>
          <a:p>
            <a:r>
              <a:rPr lang="en-US" dirty="0"/>
              <a:t>Orbits ES-L1, GEO, HEO and SSO have 100% success rate.</a:t>
            </a:r>
            <a:r>
              <a:rPr lang="en-US" altLang="zh-CN" dirty="0"/>
              <a:t> </a:t>
            </a:r>
          </a:p>
          <a:p>
            <a:r>
              <a:rPr lang="en-US" altLang="zh-CN" dirty="0"/>
              <a:t>SVM </a:t>
            </a:r>
            <a:r>
              <a:rPr lang="en-US" dirty="0"/>
              <a:t>is the best algorithm for this dataset.</a:t>
            </a:r>
          </a:p>
          <a:p>
            <a:endParaRPr lang="en-US" dirty="0"/>
          </a:p>
        </p:txBody>
      </p:sp>
    </p:spTree>
    <p:extLst>
      <p:ext uri="{BB962C8B-B14F-4D97-AF65-F5344CB8AC3E}">
        <p14:creationId xmlns:p14="http://schemas.microsoft.com/office/powerpoint/2010/main" val="366667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90400-3361-2A2E-D34E-9A283AB80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ECCFE-ED0C-7D61-7D1A-86D98EFA7EC9}"/>
              </a:ext>
            </a:extLst>
          </p:cNvPr>
          <p:cNvSpPr>
            <a:spLocks noGrp="1"/>
          </p:cNvSpPr>
          <p:nvPr>
            <p:ph type="title"/>
          </p:nvPr>
        </p:nvSpPr>
        <p:spPr>
          <a:xfrm>
            <a:off x="838200" y="365125"/>
            <a:ext cx="10515600" cy="1325563"/>
          </a:xfrm>
          <a:noFill/>
        </p:spPr>
        <p:txBody>
          <a:bodyPr anchor="ctr"/>
          <a:lstStyle/>
          <a:p>
            <a:r>
              <a:rPr lang="en-US" dirty="0"/>
              <a:t>Appendix</a:t>
            </a:r>
            <a:br>
              <a:rPr lang="en-US" dirty="0"/>
            </a:br>
            <a:endParaRPr lang="en-US" dirty="0"/>
          </a:p>
        </p:txBody>
      </p:sp>
      <p:sp>
        <p:nvSpPr>
          <p:cNvPr id="3" name="Content Placeholder 2">
            <a:extLst>
              <a:ext uri="{FF2B5EF4-FFF2-40B4-BE49-F238E27FC236}">
                <a16:creationId xmlns:a16="http://schemas.microsoft.com/office/drawing/2014/main" id="{F9B42F7B-280E-397F-1960-A4AA1DB5C268}"/>
              </a:ext>
            </a:extLst>
          </p:cNvPr>
          <p:cNvSpPr>
            <a:spLocks noGrp="1"/>
          </p:cNvSpPr>
          <p:nvPr>
            <p:ph sz="half" idx="13"/>
          </p:nvPr>
        </p:nvSpPr>
        <p:spPr>
          <a:xfrm>
            <a:off x="838200" y="1825625"/>
            <a:ext cx="10515600" cy="4297680"/>
          </a:xfrm>
          <a:noFill/>
        </p:spPr>
        <p:txBody>
          <a:bodyPr vert="horz" lIns="91440" tIns="45720" rIns="91440" bIns="45720" rtlCol="0" anchor="t">
            <a:normAutofit/>
          </a:bodyPr>
          <a:lstStyle/>
          <a:p>
            <a:pPr algn="ctr"/>
            <a:r>
              <a:rPr lang="en-US" sz="2800" dirty="0">
                <a:solidFill>
                  <a:schemeClr val="accent2"/>
                </a:solidFill>
              </a:rPr>
              <a:t>Special Thanks to:</a:t>
            </a:r>
          </a:p>
          <a:p>
            <a:pPr algn="ctr"/>
            <a:r>
              <a:rPr lang="en-US" sz="2000" dirty="0">
                <a:solidFill>
                  <a:schemeClr val="accent2"/>
                </a:solidFill>
              </a:rPr>
              <a:t>Instructors</a:t>
            </a:r>
          </a:p>
          <a:p>
            <a:pPr algn="ctr"/>
            <a:r>
              <a:rPr lang="en-US" sz="2000" dirty="0">
                <a:solidFill>
                  <a:schemeClr val="accent2"/>
                </a:solidFill>
              </a:rPr>
              <a:t>Coursera</a:t>
            </a:r>
          </a:p>
          <a:p>
            <a:pPr algn="ctr"/>
            <a:r>
              <a:rPr lang="en-US" sz="2000" dirty="0">
                <a:solidFill>
                  <a:schemeClr val="accent2"/>
                </a:solidFill>
              </a:rPr>
              <a:t>IBM</a:t>
            </a:r>
          </a:p>
        </p:txBody>
      </p:sp>
    </p:spTree>
    <p:extLst>
      <p:ext uri="{BB962C8B-B14F-4D97-AF65-F5344CB8AC3E}">
        <p14:creationId xmlns:p14="http://schemas.microsoft.com/office/powerpoint/2010/main" val="2762661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altLang="zh-CN" dirty="0"/>
              <a:t>Thank you</a:t>
            </a:r>
            <a:r>
              <a:rPr lang="zh-CN" altLang="en-US" dirty="0"/>
              <a:t> </a:t>
            </a:r>
            <a:r>
              <a:rPr lang="en-US" altLang="zh-CN" dirty="0"/>
              <a:t>for watching!</a:t>
            </a:r>
            <a:endParaRPr lang="en-US" dirty="0"/>
          </a:p>
        </p:txBody>
      </p:sp>
    </p:spTree>
    <p:extLst>
      <p:ext uri="{BB962C8B-B14F-4D97-AF65-F5344CB8AC3E}">
        <p14:creationId xmlns:p14="http://schemas.microsoft.com/office/powerpoint/2010/main" val="51742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F5EEC-9A0D-9C7A-DE8C-44A2497CCB5B}"/>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6F3FB4AC-25C7-2493-2477-8134B1D4F53F}"/>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7E839552-FBF1-1336-9244-F9F6A79B8409}"/>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2. Introduction</a:t>
            </a:r>
            <a:endParaRPr lang="en-US" sz="4800" dirty="0">
              <a:solidFill>
                <a:srgbClr val="0B49CB"/>
              </a:solidFill>
            </a:endParaRPr>
          </a:p>
        </p:txBody>
      </p:sp>
    </p:spTree>
    <p:extLst>
      <p:ext uri="{BB962C8B-B14F-4D97-AF65-F5344CB8AC3E}">
        <p14:creationId xmlns:p14="http://schemas.microsoft.com/office/powerpoint/2010/main" val="257672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98374-4F2C-30BC-21E0-07E03B7F0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89848-988C-BB18-10BD-9E0F1C362E6A}"/>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2. Introduction</a:t>
            </a:r>
            <a:endParaRPr lang="en-US" dirty="0">
              <a:solidFill>
                <a:schemeClr val="accent2"/>
              </a:solidFill>
            </a:endParaRPr>
          </a:p>
        </p:txBody>
      </p:sp>
      <p:sp>
        <p:nvSpPr>
          <p:cNvPr id="3" name="Content Placeholder 2">
            <a:extLst>
              <a:ext uri="{FF2B5EF4-FFF2-40B4-BE49-F238E27FC236}">
                <a16:creationId xmlns:a16="http://schemas.microsoft.com/office/drawing/2014/main" id="{6A203D55-860E-D432-1036-3D7F1A23A85D}"/>
              </a:ext>
            </a:extLst>
          </p:cNvPr>
          <p:cNvSpPr>
            <a:spLocks noGrp="1"/>
          </p:cNvSpPr>
          <p:nvPr>
            <p:ph sz="quarter" idx="13"/>
          </p:nvPr>
        </p:nvSpPr>
        <p:spPr>
          <a:xfrm>
            <a:off x="838200" y="1443789"/>
            <a:ext cx="5257800" cy="4679199"/>
          </a:xfrm>
          <a:noFill/>
        </p:spPr>
        <p:txBody>
          <a:bodyPr vert="horz" lIns="91440" tIns="45720" rIns="91440" bIns="45720" rtlCol="0" anchor="t">
            <a:normAutofit/>
          </a:bodyPr>
          <a:lstStyle/>
          <a:p>
            <a:r>
              <a:rPr lang="en-US" b="1" dirty="0"/>
              <a:t>background and context </a:t>
            </a:r>
          </a:p>
          <a:p>
            <a:pPr lvl="1"/>
            <a:r>
              <a:rPr lang="en-US" dirty="0"/>
              <a:t>SpaceX is the most successful company of the commercial space age, making space travel affordable. </a:t>
            </a:r>
          </a:p>
          <a:p>
            <a:pPr lvl="1"/>
            <a:r>
              <a:rPr lang="en-US" dirty="0"/>
              <a:t>The company advertises Falcon9 rocket launches on its website, with a cost of 62 million dollars; other providers cost upward of 165 million dollars each, much of the savings is because SpaceX can reuse the first stage. </a:t>
            </a:r>
          </a:p>
          <a:p>
            <a:pPr lvl="1"/>
            <a:r>
              <a:rPr lang="en-US" dirty="0"/>
              <a:t>Therefore, if we can determine if the first stage will land, we can determine the cost of a launch. Based on public information and machine learning models, we are going to predict if SpaceX will reuse the first stage.</a:t>
            </a:r>
          </a:p>
        </p:txBody>
      </p:sp>
      <p:sp>
        <p:nvSpPr>
          <p:cNvPr id="6" name="Content Placeholder 2">
            <a:extLst>
              <a:ext uri="{FF2B5EF4-FFF2-40B4-BE49-F238E27FC236}">
                <a16:creationId xmlns:a16="http://schemas.microsoft.com/office/drawing/2014/main" id="{0E991C4A-B167-472C-A9AE-BD1DE1D2D5FC}"/>
              </a:ext>
            </a:extLst>
          </p:cNvPr>
          <p:cNvSpPr txBox="1">
            <a:spLocks/>
          </p:cNvSpPr>
          <p:nvPr/>
        </p:nvSpPr>
        <p:spPr>
          <a:xfrm>
            <a:off x="5855368" y="1443788"/>
            <a:ext cx="5257800" cy="467919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Questions to be answered</a:t>
            </a:r>
          </a:p>
          <a:p>
            <a:pPr lvl="1"/>
            <a:r>
              <a:rPr lang="en-US" dirty="0"/>
              <a:t>How do variables such as payload mass, launch site, number off lights, and orbits affect the success of the first stage landing?</a:t>
            </a:r>
          </a:p>
          <a:p>
            <a:pPr lvl="1"/>
            <a:r>
              <a:rPr lang="en-US" dirty="0"/>
              <a:t>Does the rate of successful landings increase over the years?</a:t>
            </a:r>
          </a:p>
          <a:p>
            <a:pPr lvl="1"/>
            <a:r>
              <a:rPr lang="en-US" dirty="0"/>
              <a:t>What is the best algorithm that can be used for binary classification in this case?</a:t>
            </a:r>
          </a:p>
        </p:txBody>
      </p:sp>
    </p:spTree>
    <p:extLst>
      <p:ext uri="{BB962C8B-B14F-4D97-AF65-F5344CB8AC3E}">
        <p14:creationId xmlns:p14="http://schemas.microsoft.com/office/powerpoint/2010/main" val="344848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6A8DB-C985-4948-B4DD-0C625F648F4D}"/>
            </a:ext>
          </a:extLst>
        </p:cNvPr>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7E2840E7-6809-9AEB-A403-0EF1CEDAEED1}"/>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BD99B15D-6F01-7D1A-3699-A6E4AF97CAF8}"/>
              </a:ext>
            </a:extLst>
          </p:cNvPr>
          <p:cNvSpPr>
            <a:spLocks noGrp="1"/>
          </p:cNvSpPr>
          <p:nvPr>
            <p:ph type="title"/>
          </p:nvPr>
        </p:nvSpPr>
        <p:spPr>
          <a:xfrm>
            <a:off x="2868168" y="923544"/>
            <a:ext cx="6455664" cy="5010912"/>
          </a:xfrm>
          <a:noFill/>
        </p:spPr>
        <p:txBody>
          <a:bodyPr anchor="ctr">
            <a:normAutofit/>
          </a:bodyPr>
          <a:lstStyle/>
          <a:p>
            <a:r>
              <a:rPr lang="en-US" sz="4800" dirty="0">
                <a:solidFill>
                  <a:srgbClr val="0B49CB"/>
                </a:solidFill>
                <a:latin typeface="Abadi"/>
              </a:rPr>
              <a:t>3. Methodology</a:t>
            </a:r>
            <a:endParaRPr lang="en-US" sz="4800" dirty="0">
              <a:solidFill>
                <a:srgbClr val="0B49CB"/>
              </a:solidFill>
            </a:endParaRPr>
          </a:p>
        </p:txBody>
      </p:sp>
    </p:spTree>
    <p:extLst>
      <p:ext uri="{BB962C8B-B14F-4D97-AF65-F5344CB8AC3E}">
        <p14:creationId xmlns:p14="http://schemas.microsoft.com/office/powerpoint/2010/main" val="1788629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43CC-1CD6-27A8-9B8D-B1CA417715DF}"/>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EED1AA-D4C6-C71A-1A15-B189F8AE640D}"/>
              </a:ext>
            </a:extLst>
          </p:cNvPr>
          <p:cNvSpPr/>
          <p:nvPr/>
        </p:nvSpPr>
        <p:spPr>
          <a:xfrm>
            <a:off x="1190847" y="1443787"/>
            <a:ext cx="9027041" cy="4659301"/>
          </a:xfrm>
          <a:prstGeom prst="roundRect">
            <a:avLst/>
          </a:prstGeom>
          <a:solidFill>
            <a:schemeClr val="accent2">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9C568E-2230-F0FC-78DD-81E82F8409CB}"/>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1.Data Collection API</a:t>
            </a:r>
            <a:endParaRPr lang="en-US" dirty="0">
              <a:solidFill>
                <a:schemeClr val="accent2"/>
              </a:solidFill>
            </a:endParaRPr>
          </a:p>
        </p:txBody>
      </p:sp>
      <p:sp>
        <p:nvSpPr>
          <p:cNvPr id="15" name="TextBox 14">
            <a:extLst>
              <a:ext uri="{FF2B5EF4-FFF2-40B4-BE49-F238E27FC236}">
                <a16:creationId xmlns:a16="http://schemas.microsoft.com/office/drawing/2014/main" id="{2FDAC2BF-DB77-CE85-1BCC-520F2B0793B6}"/>
              </a:ext>
            </a:extLst>
          </p:cNvPr>
          <p:cNvSpPr txBox="1"/>
          <p:nvPr/>
        </p:nvSpPr>
        <p:spPr>
          <a:xfrm>
            <a:off x="1690577" y="2199969"/>
            <a:ext cx="8144540" cy="3046988"/>
          </a:xfrm>
          <a:prstGeom prst="rect">
            <a:avLst/>
          </a:prstGeom>
          <a:noFill/>
        </p:spPr>
        <p:txBody>
          <a:bodyPr wrap="square" rtlCol="0">
            <a:spAutoFit/>
          </a:bodyPr>
          <a:lstStyle/>
          <a:p>
            <a:r>
              <a:rPr lang="en-US" sz="1600" dirty="0"/>
              <a:t>In this capstone project, we aim to predict whether the Falcon 9 first stage will land successfully. </a:t>
            </a:r>
          </a:p>
          <a:p>
            <a:endParaRPr lang="en-US" sz="1600" dirty="0"/>
          </a:p>
          <a:p>
            <a:r>
              <a:rPr lang="en-US" sz="1600" dirty="0"/>
              <a:t>SpaceX promotes its Falcon 9 rocket launches at a cost of $62 million, which is significantly lower than other providers, whose prices start at over $165 million per launch. This cost savings is largely due to SpaceX’s ability to reuse the first stage. </a:t>
            </a:r>
          </a:p>
          <a:p>
            <a:endParaRPr lang="en-US" sz="1600" dirty="0"/>
          </a:p>
          <a:p>
            <a:r>
              <a:rPr lang="en-US" sz="1600" dirty="0"/>
              <a:t>We can estimate the overall cost of a launch by predicting whether the first stage will land successfully. This information could be valuable for competing companies looking to bid against SpaceX for rocket launches.</a:t>
            </a:r>
          </a:p>
          <a:p>
            <a:endParaRPr lang="en-US" sz="1600" dirty="0"/>
          </a:p>
          <a:p>
            <a:r>
              <a:rPr lang="en-US" sz="1600" dirty="0"/>
              <a:t>I gathered and formatted the data appropriately using an API. </a:t>
            </a:r>
            <a:endParaRPr lang="en-US" altLang="zh-CN" sz="1600" dirty="0"/>
          </a:p>
        </p:txBody>
      </p:sp>
    </p:spTree>
    <p:extLst>
      <p:ext uri="{BB962C8B-B14F-4D97-AF65-F5344CB8AC3E}">
        <p14:creationId xmlns:p14="http://schemas.microsoft.com/office/powerpoint/2010/main" val="49151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689B-EBC5-4B15-7FE9-A9C5418F5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6D0AB-581D-323C-1F4A-6A8FCD7C7127}"/>
              </a:ext>
            </a:extLst>
          </p:cNvPr>
          <p:cNvSpPr>
            <a:spLocks noGrp="1"/>
          </p:cNvSpPr>
          <p:nvPr>
            <p:ph type="title"/>
          </p:nvPr>
        </p:nvSpPr>
        <p:spPr>
          <a:xfrm>
            <a:off x="838200" y="304803"/>
            <a:ext cx="10515600" cy="1138984"/>
          </a:xfrm>
          <a:noFill/>
        </p:spPr>
        <p:txBody>
          <a:bodyPr anchor="ctr"/>
          <a:lstStyle/>
          <a:p>
            <a:r>
              <a:rPr lang="en-US" dirty="0">
                <a:solidFill>
                  <a:schemeClr val="accent2"/>
                </a:solidFill>
                <a:latin typeface="Abadi"/>
              </a:rPr>
              <a:t>3. Methodology – 1.Data Collection API</a:t>
            </a:r>
            <a:endParaRPr lang="en-US" dirty="0">
              <a:solidFill>
                <a:schemeClr val="accent2"/>
              </a:solidFill>
            </a:endParaRPr>
          </a:p>
        </p:txBody>
      </p:sp>
      <p:sp>
        <p:nvSpPr>
          <p:cNvPr id="4" name="Arrow: Pentagon 3">
            <a:extLst>
              <a:ext uri="{FF2B5EF4-FFF2-40B4-BE49-F238E27FC236}">
                <a16:creationId xmlns:a16="http://schemas.microsoft.com/office/drawing/2014/main" id="{1E4B1CDD-5B71-F467-C256-66D05F749A81}"/>
              </a:ext>
            </a:extLst>
          </p:cNvPr>
          <p:cNvSpPr/>
          <p:nvPr/>
        </p:nvSpPr>
        <p:spPr>
          <a:xfrm>
            <a:off x="439457"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Arrow: Pentagon 8">
            <a:extLst>
              <a:ext uri="{FF2B5EF4-FFF2-40B4-BE49-F238E27FC236}">
                <a16:creationId xmlns:a16="http://schemas.microsoft.com/office/drawing/2014/main" id="{4B356772-E056-628F-AA50-940EBF7EBBF8}"/>
              </a:ext>
            </a:extLst>
          </p:cNvPr>
          <p:cNvSpPr/>
          <p:nvPr/>
        </p:nvSpPr>
        <p:spPr>
          <a:xfrm>
            <a:off x="2636479"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58611F1E-9808-A7AF-BCD9-B2E1818D8D84}"/>
              </a:ext>
            </a:extLst>
          </p:cNvPr>
          <p:cNvSpPr/>
          <p:nvPr/>
        </p:nvSpPr>
        <p:spPr>
          <a:xfrm>
            <a:off x="4833501" y="1334386"/>
            <a:ext cx="1956390" cy="4513521"/>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Arrow: Pentagon 10">
            <a:extLst>
              <a:ext uri="{FF2B5EF4-FFF2-40B4-BE49-F238E27FC236}">
                <a16:creationId xmlns:a16="http://schemas.microsoft.com/office/drawing/2014/main" id="{0F1D5ACE-534D-25AD-C2C3-1B4A519448F3}"/>
              </a:ext>
            </a:extLst>
          </p:cNvPr>
          <p:cNvSpPr/>
          <p:nvPr/>
        </p:nvSpPr>
        <p:spPr>
          <a:xfrm>
            <a:off x="7012930"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ACC71EE8-1B13-F8BF-7CB9-9CB5CDCDF177}"/>
              </a:ext>
            </a:extLst>
          </p:cNvPr>
          <p:cNvSpPr/>
          <p:nvPr/>
        </p:nvSpPr>
        <p:spPr>
          <a:xfrm>
            <a:off x="9227545" y="1334386"/>
            <a:ext cx="1956390" cy="4508205"/>
          </a:xfrm>
          <a:prstGeom prst="homePlate">
            <a:avLst>
              <a:gd name="adj" fmla="val 266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86157459-F59F-5F7E-23C2-8A7EF9D8175C}"/>
              </a:ext>
            </a:extLst>
          </p:cNvPr>
          <p:cNvSpPr txBox="1"/>
          <p:nvPr/>
        </p:nvSpPr>
        <p:spPr>
          <a:xfrm>
            <a:off x="421317" y="2295826"/>
            <a:ext cx="1442506" cy="2585323"/>
          </a:xfrm>
          <a:prstGeom prst="rect">
            <a:avLst/>
          </a:prstGeom>
          <a:noFill/>
        </p:spPr>
        <p:txBody>
          <a:bodyPr wrap="square" rtlCol="0">
            <a:spAutoFit/>
          </a:bodyPr>
          <a:lstStyle/>
          <a:p>
            <a:r>
              <a:rPr lang="en-US" sz="1600" dirty="0"/>
              <a:t>Requesting </a:t>
            </a:r>
            <a:r>
              <a:rPr lang="en-US" altLang="zh-CN" sz="1600" dirty="0"/>
              <a:t>rocket launch data from </a:t>
            </a:r>
            <a:r>
              <a:rPr lang="en-US" altLang="zh-CN" sz="1600" b="1" dirty="0">
                <a:latin typeface="Times New Roman" panose="02020603050405020304" pitchFamily="18" charset="0"/>
                <a:cs typeface="Times New Roman" panose="02020603050405020304" pitchFamily="18" charset="0"/>
              </a:rPr>
              <a:t>SpaceX API</a:t>
            </a:r>
            <a:r>
              <a:rPr lang="en-US" altLang="zh-CN" sz="1600" dirty="0"/>
              <a:t>;</a:t>
            </a:r>
          </a:p>
          <a:p>
            <a:endParaRPr lang="en-US" altLang="zh-CN" dirty="0"/>
          </a:p>
          <a:p>
            <a:r>
              <a:rPr lang="en-US" altLang="zh-CN" sz="1600" dirty="0"/>
              <a:t>Decoding the response content using </a:t>
            </a:r>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json</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p:txBody>
      </p:sp>
      <p:sp>
        <p:nvSpPr>
          <p:cNvPr id="17" name="TextBox 16">
            <a:extLst>
              <a:ext uri="{FF2B5EF4-FFF2-40B4-BE49-F238E27FC236}">
                <a16:creationId xmlns:a16="http://schemas.microsoft.com/office/drawing/2014/main" id="{29F87ECD-F506-52AC-7B4A-02F08ED84C99}"/>
              </a:ext>
            </a:extLst>
          </p:cNvPr>
          <p:cNvSpPr txBox="1"/>
          <p:nvPr/>
        </p:nvSpPr>
        <p:spPr>
          <a:xfrm>
            <a:off x="2686052" y="1796435"/>
            <a:ext cx="1442506" cy="3816429"/>
          </a:xfrm>
          <a:prstGeom prst="rect">
            <a:avLst/>
          </a:prstGeom>
          <a:noFill/>
        </p:spPr>
        <p:txBody>
          <a:bodyPr wrap="square" rtlCol="0">
            <a:spAutoFit/>
          </a:bodyPr>
          <a:lstStyle/>
          <a:p>
            <a:r>
              <a:rPr lang="en-US" altLang="zh-CN" sz="1600" dirty="0"/>
              <a:t>Using </a:t>
            </a:r>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json_normalize</a:t>
            </a:r>
            <a:r>
              <a:rPr lang="en-US" altLang="zh-CN" sz="1600" b="1" dirty="0">
                <a:latin typeface="Times New Roman" panose="02020603050405020304" pitchFamily="18" charset="0"/>
                <a:cs typeface="Times New Roman" panose="02020603050405020304" pitchFamily="18" charset="0"/>
              </a:rPr>
              <a:t>() </a:t>
            </a:r>
            <a:r>
              <a:rPr lang="en-US" altLang="zh-CN" sz="1600" dirty="0"/>
              <a:t>to turn it into a </a:t>
            </a:r>
            <a:r>
              <a:rPr lang="en-US" altLang="zh-CN" sz="1600" dirty="0" err="1"/>
              <a:t>dataframe</a:t>
            </a:r>
            <a:r>
              <a:rPr lang="en-US" altLang="zh-CN" sz="1600" dirty="0"/>
              <a:t> </a:t>
            </a:r>
          </a:p>
          <a:p>
            <a:endParaRPr lang="en-US" altLang="zh-CN" sz="1600" b="1" dirty="0">
              <a:latin typeface="Times New Roman" panose="02020603050405020304" pitchFamily="18" charset="0"/>
              <a:cs typeface="Times New Roman" panose="02020603050405020304" pitchFamily="18" charset="0"/>
            </a:endParaRPr>
          </a:p>
          <a:p>
            <a:r>
              <a:rPr lang="en-US" altLang="zh-CN" sz="1600" dirty="0"/>
              <a:t>Requesting information about the launches from </a:t>
            </a:r>
            <a:r>
              <a:rPr lang="en-US" altLang="zh-CN" sz="1600" b="1" dirty="0">
                <a:latin typeface="Times New Roman" panose="02020603050405020304" pitchFamily="18" charset="0"/>
                <a:cs typeface="Times New Roman" panose="02020603050405020304" pitchFamily="18" charset="0"/>
              </a:rPr>
              <a:t>SpaceX API </a:t>
            </a:r>
            <a:r>
              <a:rPr lang="en-US" altLang="zh-CN" sz="1600" dirty="0"/>
              <a:t>by applying custom functions</a:t>
            </a:r>
          </a:p>
          <a:p>
            <a:endParaRPr lang="en-US" dirty="0"/>
          </a:p>
        </p:txBody>
      </p:sp>
      <p:sp>
        <p:nvSpPr>
          <p:cNvPr id="18" name="TextBox 17">
            <a:extLst>
              <a:ext uri="{FF2B5EF4-FFF2-40B4-BE49-F238E27FC236}">
                <a16:creationId xmlns:a16="http://schemas.microsoft.com/office/drawing/2014/main" id="{8891E903-F3CB-7903-6F44-771E78D3B6D1}"/>
              </a:ext>
            </a:extLst>
          </p:cNvPr>
          <p:cNvSpPr txBox="1"/>
          <p:nvPr/>
        </p:nvSpPr>
        <p:spPr>
          <a:xfrm>
            <a:off x="4853997" y="1927034"/>
            <a:ext cx="1649454" cy="3046988"/>
          </a:xfrm>
          <a:prstGeom prst="rect">
            <a:avLst/>
          </a:prstGeom>
          <a:noFill/>
        </p:spPr>
        <p:txBody>
          <a:bodyPr wrap="square" rtlCol="0">
            <a:spAutoFit/>
          </a:bodyPr>
          <a:lstStyle/>
          <a:p>
            <a:r>
              <a:rPr lang="en-US" sz="1600" dirty="0"/>
              <a:t>Constructing data we have obtained into a dictionary using </a:t>
            </a:r>
            <a:r>
              <a:rPr lang="en-US" sz="1600" b="1" dirty="0" err="1">
                <a:latin typeface="Times New Roman" panose="02020603050405020304" pitchFamily="18" charset="0"/>
                <a:cs typeface="Times New Roman" panose="02020603050405020304" pitchFamily="18" charset="0"/>
              </a:rPr>
              <a:t>dict.fromkeys</a:t>
            </a:r>
            <a:r>
              <a:rPr lang="en-US" sz="1600" b="1" dirty="0">
                <a:latin typeface="Times New Roman" panose="02020603050405020304" pitchFamily="18" charset="0"/>
                <a:cs typeface="Times New Roman" panose="02020603050405020304" pitchFamily="18" charset="0"/>
              </a:rPr>
              <a:t>()</a:t>
            </a:r>
          </a:p>
          <a:p>
            <a:endParaRPr lang="en-US" sz="1600" dirty="0"/>
          </a:p>
          <a:p>
            <a:r>
              <a:rPr lang="en-US" sz="1600" dirty="0"/>
              <a:t>Creating a </a:t>
            </a:r>
            <a:r>
              <a:rPr lang="en-US" sz="1600" dirty="0" err="1"/>
              <a:t>dataframe</a:t>
            </a:r>
            <a:r>
              <a:rPr lang="en-US" sz="1600" dirty="0"/>
              <a:t> from the dictionary using </a:t>
            </a:r>
            <a:r>
              <a:rPr lang="en-US" sz="1600" b="1" dirty="0" err="1">
                <a:latin typeface="Times New Roman" panose="02020603050405020304" pitchFamily="18" charset="0"/>
                <a:cs typeface="Times New Roman" panose="02020603050405020304" pitchFamily="18" charset="0"/>
              </a:rPr>
              <a:t>DataFrame</a:t>
            </a:r>
            <a:r>
              <a:rPr lang="en-US" sz="1600" b="1" dirty="0">
                <a:latin typeface="Times New Roman" panose="02020603050405020304" pitchFamily="18" charset="0"/>
                <a:cs typeface="Times New Roman" panose="02020603050405020304" pitchFamily="18" charset="0"/>
              </a:rPr>
              <a:t>()</a:t>
            </a:r>
          </a:p>
          <a:p>
            <a:endParaRPr lang="en-US" sz="1600" dirty="0"/>
          </a:p>
        </p:txBody>
      </p:sp>
      <p:sp>
        <p:nvSpPr>
          <p:cNvPr id="19" name="TextBox 18">
            <a:extLst>
              <a:ext uri="{FF2B5EF4-FFF2-40B4-BE49-F238E27FC236}">
                <a16:creationId xmlns:a16="http://schemas.microsoft.com/office/drawing/2014/main" id="{143315A2-6FA9-9ED3-9BC7-7774520C7743}"/>
              </a:ext>
            </a:extLst>
          </p:cNvPr>
          <p:cNvSpPr txBox="1"/>
          <p:nvPr/>
        </p:nvSpPr>
        <p:spPr>
          <a:xfrm>
            <a:off x="7017335" y="1818772"/>
            <a:ext cx="1442506" cy="3539430"/>
          </a:xfrm>
          <a:prstGeom prst="rect">
            <a:avLst/>
          </a:prstGeom>
          <a:noFill/>
        </p:spPr>
        <p:txBody>
          <a:bodyPr wrap="square" rtlCol="0">
            <a:spAutoFit/>
          </a:bodyPr>
          <a:lstStyle/>
          <a:p>
            <a:r>
              <a:rPr lang="en-US" sz="1600" dirty="0"/>
              <a:t>Filtering the </a:t>
            </a:r>
            <a:r>
              <a:rPr lang="en-US" sz="1600" dirty="0" err="1"/>
              <a:t>dataframe</a:t>
            </a:r>
            <a:r>
              <a:rPr lang="en-US" sz="1600" dirty="0"/>
              <a:t> to only include Falcon 9 launches</a:t>
            </a:r>
          </a:p>
          <a:p>
            <a:endParaRPr lang="en-US" sz="1600" dirty="0"/>
          </a:p>
          <a:p>
            <a:r>
              <a:rPr lang="en-US" sz="1600" dirty="0"/>
              <a:t>Replacing missing values of Payload Mass column with calculated </a:t>
            </a:r>
            <a:r>
              <a:rPr lang="en-US" sz="1600" b="1" dirty="0">
                <a:latin typeface="Times New Roman" panose="02020603050405020304" pitchFamily="18" charset="0"/>
                <a:cs typeface="Times New Roman" panose="02020603050405020304" pitchFamily="18" charset="0"/>
              </a:rPr>
              <a:t>.mean() </a:t>
            </a:r>
            <a:r>
              <a:rPr lang="en-US" sz="1600" dirty="0"/>
              <a:t>for this column </a:t>
            </a:r>
          </a:p>
        </p:txBody>
      </p:sp>
      <p:sp>
        <p:nvSpPr>
          <p:cNvPr id="20" name="TextBox 19">
            <a:extLst>
              <a:ext uri="{FF2B5EF4-FFF2-40B4-BE49-F238E27FC236}">
                <a16:creationId xmlns:a16="http://schemas.microsoft.com/office/drawing/2014/main" id="{80ACFB22-F184-ACCA-0674-E7D8405F5260}"/>
              </a:ext>
            </a:extLst>
          </p:cNvPr>
          <p:cNvSpPr txBox="1"/>
          <p:nvPr/>
        </p:nvSpPr>
        <p:spPr>
          <a:xfrm>
            <a:off x="9133200" y="2896530"/>
            <a:ext cx="1442506" cy="1600438"/>
          </a:xfrm>
          <a:prstGeom prst="rect">
            <a:avLst/>
          </a:prstGeom>
          <a:noFill/>
        </p:spPr>
        <p:txBody>
          <a:bodyPr wrap="square" rtlCol="0">
            <a:spAutoFit/>
          </a:bodyPr>
          <a:lstStyle/>
          <a:p>
            <a:r>
              <a:rPr lang="en-US" sz="1600" dirty="0"/>
              <a:t>Exporting the data to CSV file, </a:t>
            </a:r>
            <a:r>
              <a:rPr lang="en-US" altLang="zh-CN" sz="1600" dirty="0"/>
              <a:t>using </a:t>
            </a:r>
          </a:p>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to_csv</a:t>
            </a:r>
            <a:r>
              <a:rPr lang="en-US" altLang="zh-CN" sz="1600" b="1" dirty="0">
                <a:latin typeface="Times New Roman" panose="02020603050405020304" pitchFamily="18" charset="0"/>
                <a:cs typeface="Times New Roman" panose="02020603050405020304" pitchFamily="18" charset="0"/>
              </a:rPr>
              <a:t>(</a:t>
            </a:r>
            <a:r>
              <a:rPr lang="en-US" altLang="zh-CN" sz="1600" dirty="0"/>
              <a:t>) </a:t>
            </a:r>
          </a:p>
          <a:p>
            <a:r>
              <a:rPr lang="en-US" altLang="zh-CN" sz="1600" dirty="0"/>
              <a:t> </a:t>
            </a:r>
          </a:p>
          <a:p>
            <a:endParaRPr lang="en-US" dirty="0"/>
          </a:p>
        </p:txBody>
      </p:sp>
      <p:sp>
        <p:nvSpPr>
          <p:cNvPr id="5" name="TextBox 4">
            <a:hlinkClick r:id="rId3"/>
            <a:extLst>
              <a:ext uri="{FF2B5EF4-FFF2-40B4-BE49-F238E27FC236}">
                <a16:creationId xmlns:a16="http://schemas.microsoft.com/office/drawing/2014/main" id="{6564778E-1470-7335-04FC-8EE9812FBCCF}"/>
              </a:ext>
            </a:extLst>
          </p:cNvPr>
          <p:cNvSpPr txBox="1"/>
          <p:nvPr/>
        </p:nvSpPr>
        <p:spPr>
          <a:xfrm>
            <a:off x="3047114" y="5949712"/>
            <a:ext cx="6097772" cy="369332"/>
          </a:xfrm>
          <a:prstGeom prst="rect">
            <a:avLst/>
          </a:prstGeom>
          <a:noFill/>
        </p:spPr>
        <p:txBody>
          <a:bodyPr wrap="square">
            <a:spAutoFit/>
          </a:bodyPr>
          <a:lstStyle/>
          <a:p>
            <a:r>
              <a:rPr lang="en-US" sz="1800" dirty="0">
                <a:hlinkClick r:id="rId3"/>
              </a:rPr>
              <a:t>GitH</a:t>
            </a:r>
            <a:r>
              <a:rPr lang="en-US" altLang="zh-CN" sz="1800" dirty="0">
                <a:hlinkClick r:id="rId3"/>
              </a:rPr>
              <a:t>ub URL: 1-SpaceX-data-collection-api.ipynb</a:t>
            </a:r>
            <a:endParaRPr lang="en-US" dirty="0"/>
          </a:p>
        </p:txBody>
      </p:sp>
    </p:spTree>
    <p:extLst>
      <p:ext uri="{BB962C8B-B14F-4D97-AF65-F5344CB8AC3E}">
        <p14:creationId xmlns:p14="http://schemas.microsoft.com/office/powerpoint/2010/main" val="769258434"/>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{CDAD14CE-A2AB-48E0-AE92-68512062579D}tf78504181_win32</Template>
  <TotalTime>14559</TotalTime>
  <Words>3058</Words>
  <Application>Microsoft Office PowerPoint</Application>
  <PresentationFormat>Widescreen</PresentationFormat>
  <Paragraphs>387</Paragraphs>
  <Slides>49</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system-ui</vt:lpstr>
      <vt:lpstr>Abadi</vt:lpstr>
      <vt:lpstr>Aptos</vt:lpstr>
      <vt:lpstr>Arial</vt:lpstr>
      <vt:lpstr>Avenir Next LT Pro</vt:lpstr>
      <vt:lpstr>Avenir Next LT Pro Light</vt:lpstr>
      <vt:lpstr>Calibri</vt:lpstr>
      <vt:lpstr>IBM Plex Mono SemiBold</vt:lpstr>
      <vt:lpstr>Times New Roman</vt:lpstr>
      <vt:lpstr>Tw Cen MT</vt:lpstr>
      <vt:lpstr>Custom</vt:lpstr>
      <vt:lpstr>PowerPoint Presentation</vt:lpstr>
      <vt:lpstr>Outline</vt:lpstr>
      <vt:lpstr>1. Executive Summary</vt:lpstr>
      <vt:lpstr>1. Executive Summary</vt:lpstr>
      <vt:lpstr>2. Introduction</vt:lpstr>
      <vt:lpstr>2. Introduction</vt:lpstr>
      <vt:lpstr>3. Methodology</vt:lpstr>
      <vt:lpstr>3. Methodology – 1.Data Collection API</vt:lpstr>
      <vt:lpstr>3. Methodology – 1.Data Collection API</vt:lpstr>
      <vt:lpstr>3. Methodology – 2.Data Webscraping</vt:lpstr>
      <vt:lpstr>3. Methodology – 3.Data Wrangling</vt:lpstr>
      <vt:lpstr>3. Methodology – 4.EDA SQL</vt:lpstr>
      <vt:lpstr>3. Methodology – 5.EDA Visualization</vt:lpstr>
      <vt:lpstr>3. Methodology – 6.Build an interactive map with Folium</vt:lpstr>
      <vt:lpstr>3. Methodology – 7. Building a Dashboard with Plotly Dash</vt:lpstr>
      <vt:lpstr>3. Methodology – 8.ML Prediction</vt:lpstr>
      <vt:lpstr>4. Results</vt:lpstr>
      <vt:lpstr>4. Results</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4.EDA with SQL</vt:lpstr>
      <vt:lpstr>4. Results – 5.EDA Visualization</vt:lpstr>
      <vt:lpstr>4. Results – 5.EDA Visualization</vt:lpstr>
      <vt:lpstr>4. Results – 5.EDA Visualization</vt:lpstr>
      <vt:lpstr>4. Results – 5.EDA Visualization</vt:lpstr>
      <vt:lpstr>4. Results – 5.EDA Visualization</vt:lpstr>
      <vt:lpstr>4. Results – 5.EDA Visualization</vt:lpstr>
      <vt:lpstr>4. Results – 6. Sites Locations Analysis with Folium</vt:lpstr>
      <vt:lpstr>4. Results – 6. Sites Locations Analysis with Folium</vt:lpstr>
      <vt:lpstr>4. Results – 6. Sites Locations Analysis with Folium</vt:lpstr>
      <vt:lpstr>4. Results – 7.Dashboard with Ploty Dash</vt:lpstr>
      <vt:lpstr>4. Results – 7.Dashboard with Ploty Dash</vt:lpstr>
      <vt:lpstr>4. Results – 7.Dashboard with Ploty Dash</vt:lpstr>
      <vt:lpstr>4. Results – 8. ML Prediction</vt:lpstr>
      <vt:lpstr>4. Results – 8. ML Prediction</vt:lpstr>
      <vt:lpstr>4. Results – 8. ML Prediction</vt:lpstr>
      <vt:lpstr>4. Results – 8. ML Prediction</vt:lpstr>
      <vt:lpstr>4. Results – 8. ML Prediction</vt:lpstr>
      <vt:lpstr>5. Conclusion</vt:lpstr>
      <vt:lpstr>Conclusion </vt:lpstr>
      <vt:lpstr>Appendix </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 Lotos</dc:creator>
  <cp:lastModifiedBy>Office Lotos</cp:lastModifiedBy>
  <cp:revision>3</cp:revision>
  <dcterms:created xsi:type="dcterms:W3CDTF">2025-01-10T23:21:24Z</dcterms:created>
  <dcterms:modified xsi:type="dcterms:W3CDTF">2025-01-21T02:04:00Z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